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50"/>
  </p:notesMasterIdLst>
  <p:handoutMasterIdLst>
    <p:handoutMasterId r:id="rId51"/>
  </p:handoutMasterIdLst>
  <p:sldIdLst>
    <p:sldId id="256" r:id="rId2"/>
    <p:sldId id="257" r:id="rId3"/>
    <p:sldId id="258" r:id="rId4"/>
    <p:sldId id="279" r:id="rId5"/>
    <p:sldId id="259" r:id="rId6"/>
    <p:sldId id="318" r:id="rId7"/>
    <p:sldId id="278" r:id="rId8"/>
    <p:sldId id="280" r:id="rId9"/>
    <p:sldId id="319" r:id="rId10"/>
    <p:sldId id="281" r:id="rId11"/>
    <p:sldId id="283" r:id="rId12"/>
    <p:sldId id="282" r:id="rId13"/>
    <p:sldId id="284" r:id="rId14"/>
    <p:sldId id="285" r:id="rId15"/>
    <p:sldId id="332" r:id="rId16"/>
    <p:sldId id="333" r:id="rId17"/>
    <p:sldId id="291" r:id="rId18"/>
    <p:sldId id="320" r:id="rId19"/>
    <p:sldId id="293" r:id="rId20"/>
    <p:sldId id="316" r:id="rId21"/>
    <p:sldId id="294" r:id="rId22"/>
    <p:sldId id="295" r:id="rId23"/>
    <p:sldId id="321" r:id="rId24"/>
    <p:sldId id="296" r:id="rId25"/>
    <p:sldId id="325" r:id="rId26"/>
    <p:sldId id="323" r:id="rId27"/>
    <p:sldId id="324" r:id="rId28"/>
    <p:sldId id="326" r:id="rId29"/>
    <p:sldId id="298" r:id="rId30"/>
    <p:sldId id="302" r:id="rId31"/>
    <p:sldId id="299" r:id="rId32"/>
    <p:sldId id="297" r:id="rId33"/>
    <p:sldId id="311" r:id="rId34"/>
    <p:sldId id="327" r:id="rId35"/>
    <p:sldId id="303" r:id="rId36"/>
    <p:sldId id="304" r:id="rId37"/>
    <p:sldId id="305" r:id="rId38"/>
    <p:sldId id="306" r:id="rId39"/>
    <p:sldId id="307" r:id="rId40"/>
    <p:sldId id="331" r:id="rId41"/>
    <p:sldId id="312" r:id="rId42"/>
    <p:sldId id="313" r:id="rId43"/>
    <p:sldId id="308" r:id="rId44"/>
    <p:sldId id="309" r:id="rId45"/>
    <p:sldId id="314" r:id="rId46"/>
    <p:sldId id="328" r:id="rId47"/>
    <p:sldId id="315" r:id="rId48"/>
    <p:sldId id="317"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610" autoAdjust="0"/>
    <p:restoredTop sz="70870" autoAdjust="0"/>
  </p:normalViewPr>
  <p:slideViewPr>
    <p:cSldViewPr snapToGrid="0">
      <p:cViewPr varScale="1">
        <p:scale>
          <a:sx n="90" d="100"/>
          <a:sy n="90" d="100"/>
        </p:scale>
        <p:origin x="-656" y="-6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handoutMaster" Target="handoutMasters/handout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F778DA-4C06-4225-8DC2-BB4A3E36A807}" type="datetimeFigureOut">
              <a:rPr lang="en-US" smtClean="0"/>
              <a:pPr/>
              <a:t>5/27/13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29CCBD-9877-41ED-9551-FF73EA8E62A3}" type="slidenum">
              <a:rPr lang="en-US" smtClean="0"/>
              <a:pPr/>
              <a:t>‹#›</a:t>
            </a:fld>
            <a:endParaRPr lang="en-US"/>
          </a:p>
        </p:txBody>
      </p:sp>
    </p:spTree>
    <p:extLst>
      <p:ext uri="{BB962C8B-B14F-4D97-AF65-F5344CB8AC3E}">
        <p14:creationId xmlns:p14="http://schemas.microsoft.com/office/powerpoint/2010/main" val="1418161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8C8025-C77D-4CAB-A937-EB1FEBBE729E}" type="datetimeFigureOut">
              <a:rPr lang="en-US" smtClean="0"/>
              <a:pPr/>
              <a:t>5/27/13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6334D8-84F5-4F81-AF3E-C1E28E25F756}" type="slidenum">
              <a:rPr lang="en-US" smtClean="0"/>
              <a:pPr/>
              <a:t>‹#›</a:t>
            </a:fld>
            <a:endParaRPr lang="en-US"/>
          </a:p>
        </p:txBody>
      </p:sp>
    </p:spTree>
    <p:extLst>
      <p:ext uri="{BB962C8B-B14F-4D97-AF65-F5344CB8AC3E}">
        <p14:creationId xmlns:p14="http://schemas.microsoft.com/office/powerpoint/2010/main" val="1465103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6334D8-84F5-4F81-AF3E-C1E28E25F756}" type="slidenum">
              <a:rPr lang="en-US" smtClean="0"/>
              <a:pPr/>
              <a:t>13</a:t>
            </a:fld>
            <a:endParaRPr lang="en-US"/>
          </a:p>
        </p:txBody>
      </p:sp>
    </p:spTree>
    <p:extLst>
      <p:ext uri="{BB962C8B-B14F-4D97-AF65-F5344CB8AC3E}">
        <p14:creationId xmlns:p14="http://schemas.microsoft.com/office/powerpoint/2010/main" val="3405351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TODO:</a:t>
            </a:r>
          </a:p>
          <a:p>
            <a:r>
              <a:rPr lang="en-US" dirty="0" smtClean="0"/>
              <a:t>Add</a:t>
            </a:r>
            <a:r>
              <a:rPr lang="en-US" baseline="0" dirty="0" smtClean="0"/>
              <a:t> a slide showing the output in the parts editor form the decal wizard</a:t>
            </a:r>
            <a:endParaRPr lang="en-US" dirty="0" smtClean="0"/>
          </a:p>
          <a:p>
            <a:endParaRPr lang="en-US" dirty="0"/>
          </a:p>
        </p:txBody>
      </p:sp>
      <p:sp>
        <p:nvSpPr>
          <p:cNvPr id="4" name="Slide Number Placeholder 3"/>
          <p:cNvSpPr>
            <a:spLocks noGrp="1"/>
          </p:cNvSpPr>
          <p:nvPr>
            <p:ph type="sldNum" sz="quarter" idx="10"/>
          </p:nvPr>
        </p:nvSpPr>
        <p:spPr/>
        <p:txBody>
          <a:bodyPr/>
          <a:lstStyle/>
          <a:p>
            <a:fld id="{476334D8-84F5-4F81-AF3E-C1E28E25F756}" type="slidenum">
              <a:rPr lang="en-US" smtClean="0"/>
              <a:pPr/>
              <a:t>14</a:t>
            </a:fld>
            <a:endParaRPr lang="en-US"/>
          </a:p>
        </p:txBody>
      </p:sp>
    </p:spTree>
    <p:extLst>
      <p:ext uri="{BB962C8B-B14F-4D97-AF65-F5344CB8AC3E}">
        <p14:creationId xmlns:p14="http://schemas.microsoft.com/office/powerpoint/2010/main" val="3579707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the affiliation</a:t>
            </a:r>
            <a:r>
              <a:rPr lang="en-US" baseline="0" dirty="0" smtClean="0"/>
              <a:t> of parts with decals</a:t>
            </a:r>
          </a:p>
        </p:txBody>
      </p:sp>
      <p:sp>
        <p:nvSpPr>
          <p:cNvPr id="4" name="Slide Number Placeholder 3"/>
          <p:cNvSpPr>
            <a:spLocks noGrp="1"/>
          </p:cNvSpPr>
          <p:nvPr>
            <p:ph type="sldNum" sz="quarter" idx="10"/>
          </p:nvPr>
        </p:nvSpPr>
        <p:spPr/>
        <p:txBody>
          <a:bodyPr/>
          <a:lstStyle/>
          <a:p>
            <a:fld id="{476334D8-84F5-4F81-AF3E-C1E28E25F756}" type="slidenum">
              <a:rPr lang="en-US" smtClean="0"/>
              <a:pPr/>
              <a:t>17</a:t>
            </a:fld>
            <a:endParaRPr lang="en-US"/>
          </a:p>
        </p:txBody>
      </p:sp>
    </p:spTree>
    <p:extLst>
      <p:ext uri="{BB962C8B-B14F-4D97-AF65-F5344CB8AC3E}">
        <p14:creationId xmlns:p14="http://schemas.microsoft.com/office/powerpoint/2010/main" val="1144583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6334D8-84F5-4F81-AF3E-C1E28E25F756}" type="slidenum">
              <a:rPr lang="en-US" smtClean="0"/>
              <a:pPr/>
              <a:t>20</a:t>
            </a:fld>
            <a:endParaRPr lang="en-US"/>
          </a:p>
        </p:txBody>
      </p:sp>
    </p:spTree>
    <p:extLst>
      <p:ext uri="{BB962C8B-B14F-4D97-AF65-F5344CB8AC3E}">
        <p14:creationId xmlns:p14="http://schemas.microsoft.com/office/powerpoint/2010/main" val="117517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6152" y="657884"/>
            <a:ext cx="7235981" cy="4599916"/>
          </a:xfrm>
        </p:spPr>
        <p:txBody>
          <a:bodyPr>
            <a:normAutofit/>
          </a:bodyPr>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216151" y="5451231"/>
            <a:ext cx="6189583" cy="949569"/>
          </a:xfrm>
        </p:spPr>
        <p:txBody>
          <a:bodyPr>
            <a:normAutofit/>
          </a:bodyPr>
          <a:lstStyle>
            <a:lvl1pPr marL="0" indent="0" algn="r">
              <a:buNone/>
              <a:defRPr sz="2400">
                <a:solidFill>
                  <a:schemeClr val="bg2">
                    <a:lumMod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0AF5C5B-EB71-436F-9257-8A3D710F9882}" type="datetime1">
              <a:rPr lang="en-US" smtClean="0"/>
              <a:pPr/>
              <a:t>5/27/13</a:t>
            </a:fld>
            <a:endParaRPr lang="en-US"/>
          </a:p>
        </p:txBody>
      </p:sp>
      <p:sp>
        <p:nvSpPr>
          <p:cNvPr id="5" name="Footer Placeholder 4"/>
          <p:cNvSpPr>
            <a:spLocks noGrp="1"/>
          </p:cNvSpPr>
          <p:nvPr>
            <p:ph type="ftr" sz="quarter" idx="11"/>
          </p:nvPr>
        </p:nvSpPr>
        <p:spPr/>
        <p:txBody>
          <a:bodyPr/>
          <a:lstStyle/>
          <a:p>
            <a:endParaRPr lang="en-US"/>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525"/>
            <a:ext cx="858837" cy="687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Box 38"/>
          <p:cNvSpPr txBox="1"/>
          <p:nvPr/>
        </p:nvSpPr>
        <p:spPr>
          <a:xfrm>
            <a:off x="-21023" y="5733256"/>
            <a:ext cx="1061546" cy="1077218"/>
          </a:xfrm>
          <a:prstGeom prst="rect">
            <a:avLst/>
          </a:prstGeom>
          <a:noFill/>
        </p:spPr>
        <p:txBody>
          <a:bodyPr wrap="square" rtlCol="0">
            <a:spAutoFit/>
          </a:bodyPr>
          <a:lstStyle/>
          <a:p>
            <a:pPr algn="l"/>
            <a:r>
              <a:rPr lang="en-US" sz="1600" b="1" i="0" strike="noStrike" dirty="0" smtClean="0">
                <a:solidFill>
                  <a:schemeClr val="bg1"/>
                </a:solidFill>
                <a:latin typeface="Castellar" pitchFamily="18" charset="0"/>
                <a:cs typeface="Sakkal Majalla" pitchFamily="2" charset="-78"/>
              </a:rPr>
              <a:t>R</a:t>
            </a:r>
            <a:r>
              <a:rPr lang="en-US" sz="1200" b="0" i="0" strike="noStrike" dirty="0" smtClean="0">
                <a:solidFill>
                  <a:schemeClr val="bg1"/>
                </a:solidFill>
                <a:latin typeface="Castellar" pitchFamily="18" charset="0"/>
                <a:cs typeface="Sakkal Majalla" pitchFamily="2" charset="-78"/>
              </a:rPr>
              <a:t>obust</a:t>
            </a:r>
          </a:p>
          <a:p>
            <a:pPr algn="l"/>
            <a:r>
              <a:rPr lang="en-US" sz="1600" b="1" i="0" strike="noStrike" dirty="0" smtClean="0">
                <a:solidFill>
                  <a:schemeClr val="bg1"/>
                </a:solidFill>
                <a:latin typeface="Castellar" pitchFamily="18" charset="0"/>
                <a:cs typeface="Sakkal Majalla" pitchFamily="2" charset="-78"/>
              </a:rPr>
              <a:t>L</a:t>
            </a:r>
            <a:r>
              <a:rPr lang="en-US" sz="1200" b="0" i="0" strike="noStrike" dirty="0" smtClean="0">
                <a:solidFill>
                  <a:schemeClr val="bg1"/>
                </a:solidFill>
                <a:latin typeface="Castellar" pitchFamily="18" charset="0"/>
                <a:cs typeface="Sakkal Majalla" pitchFamily="2" charset="-78"/>
              </a:rPr>
              <a:t>ow</a:t>
            </a:r>
          </a:p>
          <a:p>
            <a:pPr algn="l"/>
            <a:r>
              <a:rPr lang="en-US" sz="1600" b="1" i="0" strike="noStrike" dirty="0" smtClean="0">
                <a:solidFill>
                  <a:schemeClr val="bg1"/>
                </a:solidFill>
                <a:latin typeface="Castellar" pitchFamily="18" charset="0"/>
                <a:cs typeface="Sakkal Majalla" pitchFamily="2" charset="-78"/>
              </a:rPr>
              <a:t>P</a:t>
            </a:r>
            <a:r>
              <a:rPr lang="en-US" sz="1200" b="0" i="0" strike="noStrike" dirty="0" smtClean="0">
                <a:solidFill>
                  <a:schemeClr val="bg1"/>
                </a:solidFill>
                <a:latin typeface="Castellar" pitchFamily="18" charset="0"/>
                <a:cs typeface="Sakkal Majalla" pitchFamily="2" charset="-78"/>
              </a:rPr>
              <a:t>ower</a:t>
            </a:r>
          </a:p>
          <a:p>
            <a:pPr algn="l"/>
            <a:r>
              <a:rPr lang="en-US" sz="1600" b="1" i="0" strike="noStrike" dirty="0" smtClean="0">
                <a:solidFill>
                  <a:schemeClr val="bg1"/>
                </a:solidFill>
                <a:latin typeface="Castellar" pitchFamily="18" charset="0"/>
                <a:cs typeface="Sakkal Majalla" pitchFamily="2" charset="-78"/>
              </a:rPr>
              <a:t>VLSI</a:t>
            </a:r>
            <a:endParaRPr lang="en-US" sz="1200" b="1" i="0" strike="noStrike" dirty="0">
              <a:solidFill>
                <a:schemeClr val="bg1"/>
              </a:solidFill>
              <a:latin typeface="Castellar" pitchFamily="18" charset="0"/>
              <a:cs typeface="Sakkal Majalla" pitchFamily="2" charset="-78"/>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7BC71D-2F0F-426D-BBB6-B5C79E75DC14}" type="datetime1">
              <a:rPr lang="en-US" smtClean="0"/>
              <a:pPr/>
              <a:t>5/27/13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3F9154-291C-425A-A36F-60764B2CA33B}"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9489DE-F792-44E2-8BF7-BA1EA03BE7EE}" type="datetime1">
              <a:rPr lang="en-US" smtClean="0"/>
              <a:pPr/>
              <a:t>5/27/13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3F9154-291C-425A-A36F-60764B2CA33B}"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239000" cy="1143000"/>
          </a:xfrm>
        </p:spPr>
        <p:txBody>
          <a:bodyPr>
            <a:normAutofit/>
          </a:bodyPr>
          <a:lstStyle>
            <a:lvl1pPr algn="l">
              <a:defRPr sz="4400" baseline="0">
                <a:ln w="12700">
                  <a:no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1600200"/>
            <a:ext cx="7467600" cy="4419600"/>
          </a:xfrm>
        </p:spPr>
        <p:txBody>
          <a:bodyPr>
            <a:normAutofit/>
          </a:bodyPr>
          <a:lstStyle>
            <a:lvl1pPr marL="342900" indent="-342900">
              <a:buFont typeface="Wingdings" pitchFamily="2" charset="2"/>
              <a:buChar cha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0886FED-4002-4472-90F7-A712134272B7}" type="datetime1">
              <a:rPr lang="en-US" smtClean="0"/>
              <a:pPr/>
              <a:t>5/27/13</a:t>
            </a:fld>
            <a:endParaRPr lang="en-US"/>
          </a:p>
        </p:txBody>
      </p:sp>
      <p:sp>
        <p:nvSpPr>
          <p:cNvPr id="10" name="Slide Number Placeholder 9"/>
          <p:cNvSpPr>
            <a:spLocks noGrp="1"/>
          </p:cNvSpPr>
          <p:nvPr>
            <p:ph type="sldNum" sz="quarter" idx="11"/>
          </p:nvPr>
        </p:nvSpPr>
        <p:spPr/>
        <p:txBody>
          <a:bodyPr/>
          <a:lstStyle/>
          <a:p>
            <a:fld id="{173F9154-291C-425A-A36F-60764B2CA33B}" type="slidenum">
              <a:rPr lang="en-US" smtClean="0"/>
              <a:pPr/>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3352800"/>
            <a:ext cx="7239000" cy="1143000"/>
          </a:xfrm>
        </p:spPr>
        <p:txBody>
          <a:bodyPr>
            <a:normAutofit/>
          </a:bodyPr>
          <a:lstStyle>
            <a:lvl1pPr algn="l">
              <a:defRPr sz="5400" baseline="0">
                <a:ln w="12700">
                  <a:no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058B316E-2F79-48B6-A3A8-4A13AB581E6D}" type="datetime1">
              <a:rPr lang="en-US" smtClean="0"/>
              <a:pPr/>
              <a:t>5/27/13</a:t>
            </a:fld>
            <a:endParaRPr lang="en-US"/>
          </a:p>
        </p:txBody>
      </p:sp>
      <p:sp>
        <p:nvSpPr>
          <p:cNvPr id="20" name="Slide Number Placeholder 19"/>
          <p:cNvSpPr>
            <a:spLocks noGrp="1"/>
          </p:cNvSpPr>
          <p:nvPr>
            <p:ph type="sldNum" sz="quarter" idx="11"/>
          </p:nvPr>
        </p:nvSpPr>
        <p:spPr/>
        <p:txBody>
          <a:bodyPr/>
          <a:lstStyle/>
          <a:p>
            <a:fld id="{173F9154-291C-425A-A36F-60764B2CA33B}" type="slidenum">
              <a:rPr lang="en-US" smtClean="0"/>
              <a:pPr/>
              <a:t>‹#›</a:t>
            </a:fld>
            <a:endParaRPr lang="en-US"/>
          </a:p>
        </p:txBody>
      </p:sp>
      <p:sp>
        <p:nvSpPr>
          <p:cNvPr id="21" name="Footer Placeholder 20"/>
          <p:cNvSpPr>
            <a:spLocks noGrp="1"/>
          </p:cNvSpPr>
          <p:nvPr>
            <p:ph type="ftr" sz="quarter" idx="12"/>
          </p:nvPr>
        </p:nvSpPr>
        <p:spPr/>
        <p:txBody>
          <a:bodyPr/>
          <a:lstStyle/>
          <a:p>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0EF91413-6D30-49C1-8A3F-6D80ED1B826D}" type="datetime1">
              <a:rPr lang="en-US" smtClean="0"/>
              <a:pPr/>
              <a:t>5/27/13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3F9154-291C-425A-A36F-60764B2CA33B}" type="slidenum">
              <a:rPr lang="en-US" smtClean="0"/>
              <a:pPr/>
              <a:t>‹#›</a:t>
            </a:fld>
            <a:endParaRPr lang="en-US"/>
          </a:p>
        </p:txBody>
      </p:sp>
      <p:sp>
        <p:nvSpPr>
          <p:cNvPr id="9" name="Content Placeholder 8"/>
          <p:cNvSpPr>
            <a:spLocks noGrp="1"/>
          </p:cNvSpPr>
          <p:nvPr>
            <p:ph sz="quarter" idx="13"/>
          </p:nvPr>
        </p:nvSpPr>
        <p:spPr>
          <a:xfrm>
            <a:off x="12161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51023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1335024"/>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1335024"/>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D28D6F6-37A2-40B2-A7FC-BB7E058B58CB}" type="datetime1">
              <a:rPr lang="en-US" smtClean="0"/>
              <a:pPr/>
              <a:t>5/27/13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3F9154-291C-425A-A36F-60764B2CA33B}" type="slidenum">
              <a:rPr lang="en-US" smtClean="0"/>
              <a:pPr/>
              <a:t>‹#›</a:t>
            </a:fld>
            <a:endParaRPr lang="en-US"/>
          </a:p>
        </p:txBody>
      </p:sp>
      <p:sp>
        <p:nvSpPr>
          <p:cNvPr id="11" name="Content Placeholder 10"/>
          <p:cNvSpPr>
            <a:spLocks noGrp="1"/>
          </p:cNvSpPr>
          <p:nvPr>
            <p:ph sz="quarter" idx="13"/>
          </p:nvPr>
        </p:nvSpPr>
        <p:spPr>
          <a:xfrm>
            <a:off x="1216152" y="1874520"/>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5102352" y="1874519"/>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B0F6A04-3C6C-40AE-B080-DBC2B7CF34A6}" type="datetime1">
              <a:rPr lang="en-US" smtClean="0"/>
              <a:pPr/>
              <a:t>5/27/13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3F9154-291C-425A-A36F-60764B2CA33B}"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A3AC7D1-32E7-43A4-8FCA-4D41EA9CBCC6}" type="datetime1">
              <a:rPr lang="en-US" smtClean="0"/>
              <a:pPr/>
              <a:t>5/27/13</a:t>
            </a:fld>
            <a:endParaRPr lang="en-US"/>
          </a:p>
        </p:txBody>
      </p:sp>
      <p:sp>
        <p:nvSpPr>
          <p:cNvPr id="6" name="Slide Number Placeholder 5"/>
          <p:cNvSpPr>
            <a:spLocks noGrp="1"/>
          </p:cNvSpPr>
          <p:nvPr>
            <p:ph type="sldNum" sz="quarter" idx="11"/>
          </p:nvPr>
        </p:nvSpPr>
        <p:spPr/>
        <p:txBody>
          <a:bodyPr/>
          <a:lstStyle/>
          <a:p>
            <a:fld id="{173F9154-291C-425A-A36F-60764B2CA33B}" type="slidenum">
              <a:rPr lang="en-US" smtClean="0"/>
              <a:pPr/>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531372A2-C8D1-4948-A25A-93A6AE5A8C0E}" type="datetime1">
              <a:rPr lang="en-US" smtClean="0"/>
              <a:pPr/>
              <a:t>5/27/13</a:t>
            </a:fld>
            <a:endParaRPr lang="en-US"/>
          </a:p>
        </p:txBody>
      </p:sp>
      <p:sp>
        <p:nvSpPr>
          <p:cNvPr id="10" name="Slide Number Placeholder 9"/>
          <p:cNvSpPr>
            <a:spLocks noGrp="1"/>
          </p:cNvSpPr>
          <p:nvPr>
            <p:ph type="sldNum" sz="quarter" idx="15"/>
          </p:nvPr>
        </p:nvSpPr>
        <p:spPr/>
        <p:txBody>
          <a:bodyPr/>
          <a:lstStyle/>
          <a:p>
            <a:fld id="{173F9154-291C-425A-A36F-60764B2CA33B}" type="slidenum">
              <a:rPr lang="en-US" smtClean="0"/>
              <a:pPr/>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BC9435-B23B-497B-BA7C-10EACA234FB4}" type="datetime1">
              <a:rPr lang="en-US" smtClean="0"/>
              <a:pPr/>
              <a:t>5/27/13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3F9154-291C-425A-A36F-60764B2CA33B}"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4" Type="http://schemas.openxmlformats.org/officeDocument/2006/relationships/image" Target="../media/image3.png"/><Relationship Id="rId1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8000"/>
            <a:lum/>
          </a:blip>
          <a:srcRect/>
          <a:stretch>
            <a:fillRect l="-9000" t="3000" r="-13000" b="-39000"/>
          </a:stretch>
        </a:blipFill>
        <a:effectLst/>
      </p:bgPr>
    </p:bg>
    <p:spTree>
      <p:nvGrpSpPr>
        <p:cNvPr id="1" name=""/>
        <p:cNvGrpSpPr/>
        <p:nvPr/>
      </p:nvGrpSpPr>
      <p:grpSpPr>
        <a:xfrm>
          <a:off x="0" y="0"/>
          <a:ext cx="0" cy="0"/>
          <a:chOff x="0" y="0"/>
          <a:chExt cx="0" cy="0"/>
        </a:xfrm>
      </p:grpSpPr>
      <p:sp>
        <p:nvSpPr>
          <p:cNvPr id="13" name="Rectangle 12"/>
          <p:cNvSpPr/>
          <p:nvPr/>
        </p:nvSpPr>
        <p:spPr>
          <a:xfrm>
            <a:off x="0" y="0"/>
            <a:ext cx="838200" cy="6858000"/>
          </a:xfrm>
          <a:prstGeom prst="rect">
            <a:avLst/>
          </a:prstGeom>
          <a:solidFill>
            <a:srgbClr val="002060"/>
          </a:solidFill>
          <a:ln>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0"/>
            <a:ext cx="7239000" cy="1143000"/>
          </a:xfrm>
          <a:prstGeom prst="rect">
            <a:avLst/>
          </a:prstGeom>
        </p:spPr>
        <p:txBody>
          <a:bodyPr vert="horz" lIns="91440" tIns="45720" rIns="91440" bIns="45720" rtlCol="0" anchor="b">
            <a:normAutofit/>
          </a:bodyPr>
          <a:lstStyle/>
          <a:p>
            <a:endParaRPr lang="en-US" dirty="0"/>
          </a:p>
        </p:txBody>
      </p:sp>
      <p:sp>
        <p:nvSpPr>
          <p:cNvPr id="3" name="Text Placeholder 2"/>
          <p:cNvSpPr>
            <a:spLocks noGrp="1"/>
          </p:cNvSpPr>
          <p:nvPr>
            <p:ph type="body" idx="1"/>
          </p:nvPr>
        </p:nvSpPr>
        <p:spPr>
          <a:xfrm>
            <a:off x="1219200" y="1447800"/>
            <a:ext cx="7467600"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5486400" y="6553200"/>
            <a:ext cx="2936080" cy="228600"/>
          </a:xfrm>
          <a:prstGeom prst="rect">
            <a:avLst/>
          </a:prstGeom>
        </p:spPr>
        <p:txBody>
          <a:bodyPr vert="horz" lIns="91440" tIns="45720" rIns="91440" bIns="45720" rtlCol="0" anchor="ctr"/>
          <a:lstStyle>
            <a:lvl1pPr algn="l">
              <a:defRPr sz="1200">
                <a:solidFill>
                  <a:schemeClr val="tx1"/>
                </a:solidFill>
              </a:defRPr>
            </a:lvl1pPr>
          </a:lstStyle>
          <a:p>
            <a:endParaRPr lang="en-US" dirty="0"/>
          </a:p>
        </p:txBody>
      </p:sp>
      <p:sp>
        <p:nvSpPr>
          <p:cNvPr id="6" name="Slide Number Placeholder 5"/>
          <p:cNvSpPr>
            <a:spLocks noGrp="1"/>
          </p:cNvSpPr>
          <p:nvPr>
            <p:ph type="sldNum" sz="quarter" idx="4"/>
          </p:nvPr>
        </p:nvSpPr>
        <p:spPr>
          <a:xfrm>
            <a:off x="8686800" y="6477000"/>
            <a:ext cx="381000" cy="365125"/>
          </a:xfrm>
          <a:prstGeom prst="rect">
            <a:avLst/>
          </a:prstGeom>
        </p:spPr>
        <p:txBody>
          <a:bodyPr vert="horz" lIns="91440" tIns="45720" rIns="91440" bIns="45720" rtlCol="0" anchor="ctr"/>
          <a:lstStyle>
            <a:lvl1pPr algn="l">
              <a:defRPr sz="1200" b="0">
                <a:solidFill>
                  <a:schemeClr val="tx1"/>
                </a:solidFill>
              </a:defRPr>
            </a:lvl1pPr>
          </a:lstStyle>
          <a:p>
            <a:fld id="{173F9154-291C-425A-A36F-60764B2CA33B}" type="slidenum">
              <a:rPr lang="en-US" smtClean="0"/>
              <a:pPr/>
              <a:t>‹#›</a:t>
            </a:fld>
            <a:endParaRPr lang="en-US"/>
          </a:p>
        </p:txBody>
      </p:sp>
      <p:sp>
        <p:nvSpPr>
          <p:cNvPr id="4" name="Date Placeholder 3"/>
          <p:cNvSpPr>
            <a:spLocks noGrp="1"/>
          </p:cNvSpPr>
          <p:nvPr>
            <p:ph type="dt" sz="half" idx="2"/>
          </p:nvPr>
        </p:nvSpPr>
        <p:spPr>
          <a:xfrm>
            <a:off x="2133600" y="6553200"/>
            <a:ext cx="2625969" cy="228600"/>
          </a:xfrm>
          <a:prstGeom prst="rect">
            <a:avLst/>
          </a:prstGeom>
        </p:spPr>
        <p:txBody>
          <a:bodyPr vert="horz" lIns="91440" tIns="45720" rIns="91440" bIns="45720" rtlCol="0" anchor="ctr"/>
          <a:lstStyle>
            <a:lvl1pPr algn="l">
              <a:defRPr sz="1200">
                <a:solidFill>
                  <a:schemeClr val="tx1"/>
                </a:solidFill>
              </a:defRPr>
            </a:lvl1pPr>
          </a:lstStyle>
          <a:p>
            <a:fld id="{F91F19F0-DCE1-4E3D-9B62-8ADF88CCFDBE}" type="datetime1">
              <a:rPr lang="en-US" smtClean="0"/>
              <a:pPr/>
              <a:t>5/27/13</a:t>
            </a:fld>
            <a:endParaRPr lang="en-US" dirty="0"/>
          </a:p>
        </p:txBody>
      </p:sp>
      <p:pic>
        <p:nvPicPr>
          <p:cNvPr id="7" name="Picture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5250" y="104775"/>
            <a:ext cx="637208" cy="657225"/>
          </a:xfrm>
          <a:prstGeom prst="rect">
            <a:avLst/>
          </a:prstGeom>
        </p:spPr>
      </p:pic>
      <p:pic>
        <p:nvPicPr>
          <p:cNvPr id="8" name="Picture 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8575" y="815271"/>
            <a:ext cx="742949" cy="251529"/>
          </a:xfrm>
          <a:prstGeom prst="rect">
            <a:avLst/>
          </a:prstGeom>
        </p:spPr>
      </p:pic>
      <p:sp>
        <p:nvSpPr>
          <p:cNvPr id="9" name="TextBox 8"/>
          <p:cNvSpPr txBox="1"/>
          <p:nvPr/>
        </p:nvSpPr>
        <p:spPr>
          <a:xfrm rot="20532342">
            <a:off x="717" y="5228776"/>
            <a:ext cx="837483" cy="1200329"/>
          </a:xfrm>
          <a:prstGeom prst="rect">
            <a:avLst/>
          </a:prstGeom>
          <a:noFill/>
        </p:spPr>
        <p:txBody>
          <a:bodyPr wrap="square" rtlCol="0">
            <a:spAutoFit/>
          </a:bodyPr>
          <a:lstStyle/>
          <a:p>
            <a:pPr algn="ctr"/>
            <a:r>
              <a:rPr lang="en-US" b="1" i="0" dirty="0" smtClean="0">
                <a:solidFill>
                  <a:schemeClr val="bg1"/>
                </a:solidFill>
                <a:latin typeface="Informal Roman" pitchFamily="66" charset="0"/>
                <a:cs typeface="Times New Roman" pitchFamily="18" charset="0"/>
              </a:rPr>
              <a:t>Robust</a:t>
            </a:r>
          </a:p>
          <a:p>
            <a:pPr algn="ctr"/>
            <a:r>
              <a:rPr lang="en-US" b="1" i="0" dirty="0" smtClean="0">
                <a:solidFill>
                  <a:schemeClr val="bg1"/>
                </a:solidFill>
                <a:latin typeface="Informal Roman" pitchFamily="66" charset="0"/>
                <a:cs typeface="Times New Roman" pitchFamily="18" charset="0"/>
              </a:rPr>
              <a:t>Low</a:t>
            </a:r>
          </a:p>
          <a:p>
            <a:pPr algn="ctr"/>
            <a:r>
              <a:rPr lang="en-US" b="1" i="0" dirty="0" smtClean="0">
                <a:solidFill>
                  <a:schemeClr val="bg1"/>
                </a:solidFill>
                <a:latin typeface="Informal Roman" pitchFamily="66" charset="0"/>
                <a:cs typeface="Times New Roman" pitchFamily="18" charset="0"/>
              </a:rPr>
              <a:t>Power</a:t>
            </a:r>
          </a:p>
          <a:p>
            <a:pPr algn="ctr"/>
            <a:r>
              <a:rPr lang="en-US" b="1" i="0" dirty="0" smtClean="0">
                <a:solidFill>
                  <a:schemeClr val="bg1"/>
                </a:solidFill>
                <a:latin typeface="Informal Roman" pitchFamily="66" charset="0"/>
                <a:cs typeface="Times New Roman" pitchFamily="18" charset="0"/>
              </a:rPr>
              <a:t>VLSI</a:t>
            </a:r>
            <a:endParaRPr lang="en-US" b="1" i="0" dirty="0">
              <a:solidFill>
                <a:schemeClr val="bg1"/>
              </a:solidFill>
              <a:latin typeface="Informal Roman" pitchFamily="66" charset="0"/>
              <a:cs typeface="Times New Roman" pitchFamily="18" charset="0"/>
            </a:endParaRPr>
          </a:p>
        </p:txBody>
      </p:sp>
      <p:grpSp>
        <p:nvGrpSpPr>
          <p:cNvPr id="67" name="Group 66"/>
          <p:cNvGrpSpPr/>
          <p:nvPr/>
        </p:nvGrpSpPr>
        <p:grpSpPr>
          <a:xfrm>
            <a:off x="0" y="-1"/>
            <a:ext cx="846896" cy="6858001"/>
            <a:chOff x="457200" y="-1"/>
            <a:chExt cx="846896" cy="6858001"/>
          </a:xfrm>
        </p:grpSpPr>
        <p:sp>
          <p:nvSpPr>
            <p:cNvPr id="18" name="Rectangle 17"/>
            <p:cNvSpPr/>
            <p:nvPr userDrawn="1"/>
          </p:nvSpPr>
          <p:spPr>
            <a:xfrm>
              <a:off x="457200" y="0"/>
              <a:ext cx="838200" cy="6858000"/>
            </a:xfrm>
            <a:prstGeom prst="rect">
              <a:avLst/>
            </a:prstGeom>
            <a:solidFill>
              <a:srgbClr val="002060"/>
            </a:solidFill>
            <a:ln w="19050">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cxnSp>
          <p:nvCxnSpPr>
            <p:cNvPr id="35" name="Straight Connector 34"/>
            <p:cNvCxnSpPr>
              <a:endCxn id="18" idx="2"/>
            </p:cNvCxnSpPr>
            <p:nvPr userDrawn="1"/>
          </p:nvCxnSpPr>
          <p:spPr>
            <a:xfrm flipH="1">
              <a:off x="876300" y="1143000"/>
              <a:ext cx="592" cy="5715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6" name="Group 65"/>
            <p:cNvGrpSpPr/>
            <p:nvPr userDrawn="1"/>
          </p:nvGrpSpPr>
          <p:grpSpPr>
            <a:xfrm>
              <a:off x="463337" y="-1"/>
              <a:ext cx="840759" cy="1135620"/>
              <a:chOff x="463337" y="-1"/>
              <a:chExt cx="840759" cy="1135620"/>
            </a:xfrm>
          </p:grpSpPr>
          <p:cxnSp>
            <p:nvCxnSpPr>
              <p:cNvPr id="19" name="Straight Connector 18"/>
              <p:cNvCxnSpPr/>
              <p:nvPr userDrawn="1"/>
            </p:nvCxnSpPr>
            <p:spPr>
              <a:xfrm rot="5400000">
                <a:off x="909676" y="516850"/>
                <a:ext cx="21883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rot="5400000">
                <a:off x="914545" y="1031064"/>
                <a:ext cx="20909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rot="5400000" flipV="1">
                <a:off x="1055844" y="588167"/>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rot="5400000">
                <a:off x="942027" y="77818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rot="5400000" flipV="1">
                <a:off x="1055844" y="886644"/>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rot="5400000">
                <a:off x="1019576" y="77818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rot="5400000">
                <a:off x="610045" y="514349"/>
                <a:ext cx="2217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613915" y="1028630"/>
                <a:ext cx="213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flipV="1">
                <a:off x="682796" y="585207"/>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rot="5400000">
                <a:off x="492779" y="772827"/>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rot="5400000" flipV="1">
                <a:off x="682796" y="883550"/>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rot="5400000">
                <a:off x="416579" y="76973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rot="10800000" flipV="1">
                <a:off x="720903" y="1135423"/>
                <a:ext cx="301841" cy="19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Oval 32"/>
              <p:cNvSpPr/>
              <p:nvPr userDrawn="1"/>
            </p:nvSpPr>
            <p:spPr>
              <a:xfrm rot="5400000">
                <a:off x="1171444" y="740569"/>
                <a:ext cx="82637" cy="75229"/>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p:cNvCxnSpPr>
                <a:stCxn id="18" idx="0"/>
              </p:cNvCxnSpPr>
              <p:nvPr userDrawn="1"/>
            </p:nvCxnSpPr>
            <p:spPr>
              <a:xfrm rot="16200000" flipH="1" flipV="1">
                <a:off x="670000" y="205396"/>
                <a:ext cx="411697" cy="90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rot="10800000" flipV="1">
                <a:off x="717291" y="412419"/>
                <a:ext cx="301841" cy="19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rot="10800000">
                <a:off x="1239656" y="782456"/>
                <a:ext cx="64440" cy="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rot="10800000">
                <a:off x="463337" y="767114"/>
                <a:ext cx="95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xmlns:p14="http://schemas.microsoft.com/office/powerpoint/2010/main" id="1" dur="indefinite" restart="never" nodeType="tmRoot"/>
      </p:par>
    </p:tnLst>
  </p:timing>
  <p:hf hdr="0" ftr="0" dt="0"/>
  <p:txStyles>
    <p:titleStyle>
      <a:lvl1pPr algn="l" defTabSz="914400" rtl="0" eaLnBrk="1" latinLnBrk="0" hangingPunct="1">
        <a:spcBef>
          <a:spcPct val="0"/>
        </a:spcBef>
        <a:buNone/>
        <a:defRPr sz="4400" b="0" kern="1200" baseline="0">
          <a:ln w="12700">
            <a:noFill/>
          </a:ln>
          <a:solidFill>
            <a:schemeClr val="bg2">
              <a:lumMod val="10000"/>
            </a:schemeClr>
          </a:solidFill>
          <a:effectLst/>
          <a:latin typeface="+mj-lt"/>
          <a:ea typeface="+mj-ea"/>
          <a:cs typeface="+mj-cs"/>
        </a:defRPr>
      </a:lvl1pPr>
    </p:titleStyle>
    <p:bodyStyle>
      <a:lvl1pPr marL="342900" indent="-342900" algn="l" defTabSz="914400" rtl="0" eaLnBrk="1" latinLnBrk="0" hangingPunct="1">
        <a:spcBef>
          <a:spcPct val="20000"/>
        </a:spcBef>
        <a:buFont typeface="Wingdings" pitchFamily="2" charset="2"/>
        <a:buChar char="§"/>
        <a:defRPr sz="2800" kern="1200">
          <a:solidFill>
            <a:schemeClr val="bg2">
              <a:lumMod val="10000"/>
            </a:schemeClr>
          </a:solidFill>
          <a:latin typeface="+mn-lt"/>
          <a:ea typeface="+mn-ea"/>
          <a:cs typeface="+mn-cs"/>
        </a:defRPr>
      </a:lvl1pPr>
      <a:lvl2pPr marL="742950" indent="-28575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2pPr>
      <a:lvl3pPr marL="11430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4pPr>
      <a:lvl5pPr marL="20574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7.emf"/><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8.png"/><Relationship Id="rId3" Type="http://schemas.openxmlformats.org/officeDocument/2006/relationships/image" Target="../media/image2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9.png"/></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1" Type="http://schemas.openxmlformats.org/officeDocument/2006/relationships/slideLayout" Target="../slideLayouts/slideLayout4.xml"/><Relationship Id="rId2" Type="http://schemas.openxmlformats.org/officeDocument/2006/relationships/image" Target="../media/image4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png"/><Relationship Id="rId1" Type="http://schemas.openxmlformats.org/officeDocument/2006/relationships/slideLayout" Target="../slideLayouts/slideLayout4.xml"/><Relationship Id="rId2" Type="http://schemas.openxmlformats.org/officeDocument/2006/relationships/image" Target="../media/image4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6.png"/><Relationship Id="rId3" Type="http://schemas.openxmlformats.org/officeDocument/2006/relationships/image" Target="../media/image4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1.png"/><Relationship Id="rId3" Type="http://schemas.openxmlformats.org/officeDocument/2006/relationships/image" Target="../media/image5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Designing Printed Circuit Boards –</a:t>
            </a:r>
            <a:br>
              <a:rPr lang="en-US" dirty="0" smtClean="0"/>
            </a:br>
            <a:r>
              <a:rPr lang="en-US" dirty="0" smtClean="0"/>
              <a:t>PADS </a:t>
            </a:r>
            <a:r>
              <a:rPr lang="en-US" dirty="0" smtClean="0"/>
              <a:t>Layout Flow</a:t>
            </a:r>
            <a:endParaRPr lang="en-US" dirty="0"/>
          </a:p>
        </p:txBody>
      </p:sp>
      <p:sp>
        <p:nvSpPr>
          <p:cNvPr id="3" name="Subtitle 2"/>
          <p:cNvSpPr>
            <a:spLocks noGrp="1"/>
          </p:cNvSpPr>
          <p:nvPr>
            <p:ph type="subTitle" idx="1"/>
          </p:nvPr>
        </p:nvSpPr>
        <p:spPr/>
        <p:txBody>
          <a:bodyPr>
            <a:normAutofit fontScale="85000" lnSpcReduction="20000"/>
          </a:bodyPr>
          <a:lstStyle/>
          <a:p>
            <a:r>
              <a:rPr lang="en-US" dirty="0" err="1" smtClean="0"/>
              <a:t>Yousef</a:t>
            </a:r>
            <a:r>
              <a:rPr lang="en-US" dirty="0" smtClean="0"/>
              <a:t> </a:t>
            </a:r>
            <a:r>
              <a:rPr lang="en-US" dirty="0" err="1" smtClean="0"/>
              <a:t>Shakhsheer</a:t>
            </a:r>
            <a:endParaRPr lang="en-US" dirty="0" smtClean="0"/>
          </a:p>
          <a:p>
            <a:r>
              <a:rPr lang="en-US" dirty="0" smtClean="0"/>
              <a:t>yousefshak@gmail.com</a:t>
            </a:r>
          </a:p>
          <a:p>
            <a:r>
              <a:rPr lang="en-US" dirty="0" smtClean="0"/>
              <a:t>Robust Low Power VLSI </a:t>
            </a:r>
            <a:r>
              <a:rPr lang="en-US" dirty="0" smtClean="0"/>
              <a:t>Group</a:t>
            </a:r>
            <a:endParaRPr lang="en-US" dirty="0" smtClean="0"/>
          </a:p>
        </p:txBody>
      </p:sp>
    </p:spTree>
    <p:extLst>
      <p:ext uri="{BB962C8B-B14F-4D97-AF65-F5344CB8AC3E}">
        <p14:creationId xmlns:p14="http://schemas.microsoft.com/office/powerpoint/2010/main" val="409337588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01600"/>
            <a:ext cx="7239000" cy="1143000"/>
          </a:xfrm>
        </p:spPr>
        <p:txBody>
          <a:bodyPr>
            <a:normAutofit fontScale="90000"/>
          </a:bodyPr>
          <a:lstStyle/>
          <a:p>
            <a:r>
              <a:rPr lang="en-US" dirty="0" smtClean="0"/>
              <a:t>Create a new PCB decal in the library</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10</a:t>
            </a:fld>
            <a:endParaRPr lang="en-US"/>
          </a:p>
        </p:txBody>
      </p:sp>
      <p:sp>
        <p:nvSpPr>
          <p:cNvPr id="5" name="Content Placeholder 4"/>
          <p:cNvSpPr>
            <a:spLocks noGrp="1"/>
          </p:cNvSpPr>
          <p:nvPr>
            <p:ph sz="quarter" idx="14"/>
          </p:nvPr>
        </p:nvSpPr>
        <p:spPr/>
        <p:txBody>
          <a:bodyPr/>
          <a:lstStyle/>
          <a:p>
            <a:r>
              <a:rPr lang="en-US" dirty="0" smtClean="0"/>
              <a:t>While still in the library manager (from adding the library we created previously)</a:t>
            </a:r>
            <a:r>
              <a:rPr lang="en-US" dirty="0"/>
              <a:t> </a:t>
            </a:r>
            <a:r>
              <a:rPr lang="en-US" dirty="0" smtClean="0"/>
              <a:t>click the “New…” button to add a new decal</a:t>
            </a:r>
          </a:p>
        </p:txBody>
      </p:sp>
      <p:pic>
        <p:nvPicPr>
          <p:cNvPr id="7"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502828" y="1325563"/>
            <a:ext cx="3157018" cy="438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3054350" y="2520950"/>
            <a:ext cx="666749" cy="28575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ectangle 8"/>
          <p:cNvSpPr/>
          <p:nvPr/>
        </p:nvSpPr>
        <p:spPr>
          <a:xfrm>
            <a:off x="3721099" y="3898900"/>
            <a:ext cx="774701" cy="19050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808999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From the part data sheet we find the suggested layout</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11</a:t>
            </a:fld>
            <a:endParaRPr lang="en-US"/>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56213" y="1600200"/>
            <a:ext cx="4993574"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2466975" y="2371725"/>
            <a:ext cx="2124075" cy="1933575"/>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TextBox 2"/>
          <p:cNvSpPr txBox="1"/>
          <p:nvPr/>
        </p:nvSpPr>
        <p:spPr>
          <a:xfrm>
            <a:off x="1025298" y="6124136"/>
            <a:ext cx="7131504" cy="646331"/>
          </a:xfrm>
          <a:prstGeom prst="rect">
            <a:avLst/>
          </a:prstGeom>
          <a:noFill/>
        </p:spPr>
        <p:txBody>
          <a:bodyPr wrap="none" rtlCol="0">
            <a:spAutoFit/>
          </a:bodyPr>
          <a:lstStyle/>
          <a:p>
            <a:r>
              <a:rPr lang="en-US" b="1" dirty="0" smtClean="0">
                <a:solidFill>
                  <a:srgbClr val="FF0000"/>
                </a:solidFill>
              </a:rPr>
              <a:t>NOTE THAT EVERYTHING IS DONE IN MILS = .001”</a:t>
            </a:r>
          </a:p>
          <a:p>
            <a:r>
              <a:rPr lang="en-US" b="1" dirty="0" smtClean="0">
                <a:solidFill>
                  <a:srgbClr val="FF0000"/>
                </a:solidFill>
              </a:rPr>
              <a:t>(it is also common to see mm here so double check all physical drawings)</a:t>
            </a:r>
            <a:endParaRPr lang="en-US" b="1" dirty="0">
              <a:solidFill>
                <a:srgbClr val="FF0000"/>
              </a:solidFill>
            </a:endParaRPr>
          </a:p>
        </p:txBody>
      </p:sp>
    </p:spTree>
    <p:extLst>
      <p:ext uri="{BB962C8B-B14F-4D97-AF65-F5344CB8AC3E}">
        <p14:creationId xmlns:p14="http://schemas.microsoft.com/office/powerpoint/2010/main" val="91077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Open the drafting toolbar to begin drawing your part</a:t>
            </a:r>
            <a:endParaRPr lang="en-US" dirty="0"/>
          </a:p>
        </p:txBody>
      </p:sp>
      <p:sp>
        <p:nvSpPr>
          <p:cNvPr id="3" name="Slide Number Placeholder 2"/>
          <p:cNvSpPr>
            <a:spLocks noGrp="1"/>
          </p:cNvSpPr>
          <p:nvPr>
            <p:ph type="sldNum" sz="quarter" idx="11"/>
          </p:nvPr>
        </p:nvSpPr>
        <p:spPr/>
        <p:txBody>
          <a:bodyPr/>
          <a:lstStyle/>
          <a:p>
            <a:fld id="{173F9154-291C-425A-A36F-60764B2CA33B}" type="slidenum">
              <a:rPr lang="en-US" smtClean="0"/>
              <a:pPr/>
              <a:t>12</a:t>
            </a:fld>
            <a:endParaRPr lang="en-US"/>
          </a:p>
        </p:txBody>
      </p:sp>
      <p:pic>
        <p:nvPicPr>
          <p:cNvPr id="1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1780424"/>
            <a:ext cx="7467600" cy="4059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9388" y="1685925"/>
            <a:ext cx="5229225"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194300" y="2120900"/>
            <a:ext cx="431800" cy="2413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719388" y="1562100"/>
            <a:ext cx="5229225" cy="2085975"/>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04901" y="1660525"/>
            <a:ext cx="1460500" cy="917575"/>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flipV="1">
            <a:off x="2565401" y="1562100"/>
            <a:ext cx="153987" cy="98425"/>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565401" y="2578100"/>
            <a:ext cx="153987" cy="1069975"/>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719388" y="2362200"/>
            <a:ext cx="3148012" cy="24288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816600" y="2298700"/>
            <a:ext cx="1696939" cy="369332"/>
          </a:xfrm>
          <a:prstGeom prst="rect">
            <a:avLst/>
          </a:prstGeom>
          <a:noFill/>
        </p:spPr>
        <p:txBody>
          <a:bodyPr wrap="none" rtlCol="0">
            <a:spAutoFit/>
          </a:bodyPr>
          <a:lstStyle/>
          <a:p>
            <a:r>
              <a:rPr lang="en-US" dirty="0" smtClean="0">
                <a:solidFill>
                  <a:srgbClr val="FF0000"/>
                </a:solidFill>
              </a:rPr>
              <a:t>Drafting Toolbar</a:t>
            </a:r>
            <a:endParaRPr lang="en-US" dirty="0">
              <a:solidFill>
                <a:srgbClr val="FF0000"/>
              </a:solidFill>
            </a:endParaRPr>
          </a:p>
        </p:txBody>
      </p:sp>
      <p:sp>
        <p:nvSpPr>
          <p:cNvPr id="14" name="Rectangle 13"/>
          <p:cNvSpPr/>
          <p:nvPr/>
        </p:nvSpPr>
        <p:spPr>
          <a:xfrm>
            <a:off x="4508499" y="2403475"/>
            <a:ext cx="219075" cy="174625"/>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4" idx="3"/>
          </p:cNvCxnSpPr>
          <p:nvPr/>
        </p:nvCxnSpPr>
        <p:spPr>
          <a:xfrm>
            <a:off x="4727574" y="2490788"/>
            <a:ext cx="171451" cy="354012"/>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829175" y="2768600"/>
            <a:ext cx="1831655" cy="369332"/>
          </a:xfrm>
          <a:prstGeom prst="rect">
            <a:avLst/>
          </a:prstGeom>
          <a:noFill/>
        </p:spPr>
        <p:txBody>
          <a:bodyPr wrap="none" rtlCol="0">
            <a:spAutoFit/>
          </a:bodyPr>
          <a:lstStyle/>
          <a:p>
            <a:r>
              <a:rPr lang="en-US" dirty="0" smtClean="0">
                <a:solidFill>
                  <a:srgbClr val="FFFF00"/>
                </a:solidFill>
              </a:rPr>
              <a:t>CAE Decal Wizard</a:t>
            </a:r>
            <a:endParaRPr lang="en-US" dirty="0">
              <a:solidFill>
                <a:srgbClr val="FFFF00"/>
              </a:solidFill>
            </a:endParaRPr>
          </a:p>
        </p:txBody>
      </p:sp>
    </p:spTree>
    <p:extLst>
      <p:ext uri="{BB962C8B-B14F-4D97-AF65-F5344CB8AC3E}">
        <p14:creationId xmlns:p14="http://schemas.microsoft.com/office/powerpoint/2010/main" val="4287454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Decal Wizard</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13</a:t>
            </a:fld>
            <a:endParaRPr lang="en-US"/>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181887" y="1600200"/>
            <a:ext cx="5542225"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2244724" y="1936750"/>
            <a:ext cx="3517901" cy="229235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p:cNvSpPr/>
          <p:nvPr/>
        </p:nvSpPr>
        <p:spPr>
          <a:xfrm>
            <a:off x="2171700" y="5715000"/>
            <a:ext cx="1600200" cy="333375"/>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015999" y="6134100"/>
            <a:ext cx="7696787" cy="369332"/>
          </a:xfrm>
          <a:prstGeom prst="rect">
            <a:avLst/>
          </a:prstGeom>
          <a:noFill/>
        </p:spPr>
        <p:txBody>
          <a:bodyPr wrap="none" rtlCol="0">
            <a:spAutoFit/>
          </a:bodyPr>
          <a:lstStyle/>
          <a:p>
            <a:r>
              <a:rPr lang="en-US" dirty="0" smtClean="0">
                <a:solidFill>
                  <a:srgbClr val="00B0F0"/>
                </a:solidFill>
              </a:rPr>
              <a:t>Notice control of dimensioning, handy to avoid a bunch of unit conversions here</a:t>
            </a:r>
            <a:endParaRPr lang="en-US" dirty="0">
              <a:solidFill>
                <a:srgbClr val="00B0F0"/>
              </a:solidFill>
            </a:endParaRPr>
          </a:p>
        </p:txBody>
      </p:sp>
      <p:sp>
        <p:nvSpPr>
          <p:cNvPr id="8" name="TextBox 7"/>
          <p:cNvSpPr txBox="1"/>
          <p:nvPr/>
        </p:nvSpPr>
        <p:spPr>
          <a:xfrm>
            <a:off x="898523" y="2181224"/>
            <a:ext cx="1346201" cy="646331"/>
          </a:xfrm>
          <a:prstGeom prst="rect">
            <a:avLst/>
          </a:prstGeom>
          <a:noFill/>
        </p:spPr>
        <p:txBody>
          <a:bodyPr wrap="square" rtlCol="0">
            <a:spAutoFit/>
          </a:bodyPr>
          <a:lstStyle/>
          <a:p>
            <a:r>
              <a:rPr lang="en-US" dirty="0" smtClean="0">
                <a:solidFill>
                  <a:srgbClr val="FF0000"/>
                </a:solidFill>
              </a:rPr>
              <a:t>Decal parameters</a:t>
            </a:r>
            <a:endParaRPr lang="en-US" dirty="0">
              <a:solidFill>
                <a:srgbClr val="FF0000"/>
              </a:solidFill>
            </a:endParaRPr>
          </a:p>
        </p:txBody>
      </p:sp>
      <p:sp>
        <p:nvSpPr>
          <p:cNvPr id="9" name="Rectangle 8"/>
          <p:cNvSpPr/>
          <p:nvPr/>
        </p:nvSpPr>
        <p:spPr>
          <a:xfrm>
            <a:off x="2171700" y="1762125"/>
            <a:ext cx="1238250" cy="174625"/>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375150" y="1648896"/>
            <a:ext cx="5219827" cy="369332"/>
          </a:xfrm>
          <a:prstGeom prst="rect">
            <a:avLst/>
          </a:prstGeom>
          <a:noFill/>
        </p:spPr>
        <p:txBody>
          <a:bodyPr wrap="none" rtlCol="0">
            <a:spAutoFit/>
          </a:bodyPr>
          <a:lstStyle/>
          <a:p>
            <a:r>
              <a:rPr lang="en-US" dirty="0" smtClean="0">
                <a:solidFill>
                  <a:srgbClr val="7030A0"/>
                </a:solidFill>
              </a:rPr>
              <a:t>A number of common pin configurations are available</a:t>
            </a:r>
            <a:endParaRPr lang="en-US" dirty="0">
              <a:solidFill>
                <a:srgbClr val="7030A0"/>
              </a:solidFill>
            </a:endParaRPr>
          </a:p>
        </p:txBody>
      </p:sp>
    </p:spTree>
    <p:extLst>
      <p:ext uri="{BB962C8B-B14F-4D97-AF65-F5344CB8AC3E}">
        <p14:creationId xmlns:p14="http://schemas.microsoft.com/office/powerpoint/2010/main" val="8290894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90638" y="317500"/>
            <a:ext cx="7239000" cy="1143000"/>
          </a:xfrm>
        </p:spPr>
        <p:txBody>
          <a:bodyPr>
            <a:normAutofit fontScale="90000"/>
          </a:bodyPr>
          <a:lstStyle/>
          <a:p>
            <a:r>
              <a:rPr lang="en-US" dirty="0" smtClean="0"/>
              <a:t>Once complete save the decal and return to the parts editor  </a:t>
            </a:r>
            <a:endParaRPr lang="en-US" dirty="0"/>
          </a:p>
        </p:txBody>
      </p:sp>
      <p:sp>
        <p:nvSpPr>
          <p:cNvPr id="4" name="Slide Number Placeholder 3"/>
          <p:cNvSpPr>
            <a:spLocks noGrp="1"/>
          </p:cNvSpPr>
          <p:nvPr>
            <p:ph type="sldNum" sz="quarter" idx="12"/>
          </p:nvPr>
        </p:nvSpPr>
        <p:spPr/>
        <p:txBody>
          <a:bodyPr/>
          <a:lstStyle/>
          <a:p>
            <a:fld id="{173F9154-291C-425A-A36F-60764B2CA33B}" type="slidenum">
              <a:rPr lang="en-US" smtClean="0"/>
              <a:pPr/>
              <a:t>14</a:t>
            </a:fld>
            <a:endParaRPr lang="en-US"/>
          </a:p>
        </p:txBody>
      </p:sp>
      <p:pic>
        <p:nvPicPr>
          <p:cNvPr id="7170" name="Picture 2"/>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2110265" y="2510631"/>
            <a:ext cx="1942144" cy="201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Grp="1" noChangeAspect="1" noChangeArrowheads="1"/>
          </p:cNvPicPr>
          <p:nvPr>
            <p:ph sz="quarter" idx="14"/>
          </p:nvPr>
        </p:nvPicPr>
        <p:blipFill>
          <a:blip r:embed="rId4">
            <a:extLst>
              <a:ext uri="{28A0092B-C50C-407E-A947-70E740481C1C}">
                <a14:useLocalDpi xmlns:a14="http://schemas.microsoft.com/office/drawing/2010/main" val="0"/>
              </a:ext>
            </a:extLst>
          </a:blip>
          <a:srcRect/>
          <a:stretch>
            <a:fillRect/>
          </a:stretch>
        </p:blipFill>
        <p:spPr bwMode="auto">
          <a:xfrm>
            <a:off x="5102225" y="2620765"/>
            <a:ext cx="3730625" cy="1799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3063" y="4681538"/>
            <a:ext cx="3076575" cy="153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7553325" y="5762625"/>
            <a:ext cx="976313" cy="36195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extBox 1"/>
          <p:cNvSpPr txBox="1"/>
          <p:nvPr/>
        </p:nvSpPr>
        <p:spPr>
          <a:xfrm>
            <a:off x="1314450" y="5620434"/>
            <a:ext cx="3788729" cy="646331"/>
          </a:xfrm>
          <a:prstGeom prst="rect">
            <a:avLst/>
          </a:prstGeom>
          <a:noFill/>
        </p:spPr>
        <p:txBody>
          <a:bodyPr wrap="none" rtlCol="0">
            <a:spAutoFit/>
          </a:bodyPr>
          <a:lstStyle/>
          <a:p>
            <a:r>
              <a:rPr lang="en-US" dirty="0" smtClean="0"/>
              <a:t>Hit no if you already have a schematic </a:t>
            </a:r>
            <a:br>
              <a:rPr lang="en-US" dirty="0" smtClean="0"/>
            </a:br>
            <a:r>
              <a:rPr lang="en-US" dirty="0" smtClean="0"/>
              <a:t>symbol. </a:t>
            </a:r>
            <a:endParaRPr lang="en-US" dirty="0"/>
          </a:p>
        </p:txBody>
      </p:sp>
      <p:cxnSp>
        <p:nvCxnSpPr>
          <p:cNvPr id="6" name="Straight Arrow Connector 5"/>
          <p:cNvCxnSpPr>
            <a:stCxn id="7" idx="1"/>
            <a:endCxn id="2" idx="3"/>
          </p:cNvCxnSpPr>
          <p:nvPr/>
        </p:nvCxnSpPr>
        <p:spPr>
          <a:xfrm flipH="1">
            <a:off x="5103179" y="5943600"/>
            <a:ext cx="245014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8423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0978" y="352778"/>
            <a:ext cx="7239000" cy="1143000"/>
          </a:xfrm>
        </p:spPr>
        <p:txBody>
          <a:bodyPr>
            <a:normAutofit fontScale="90000"/>
          </a:bodyPr>
          <a:lstStyle/>
          <a:p>
            <a:r>
              <a:rPr lang="en-US" dirty="0" smtClean="0"/>
              <a:t>Assigning PCB decal to its schematic Part </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15</a:t>
            </a:fld>
            <a:endParaRPr lang="en-US"/>
          </a:p>
        </p:txBody>
      </p:sp>
      <p:sp>
        <p:nvSpPr>
          <p:cNvPr id="7" name="TextBox 6"/>
          <p:cNvSpPr txBox="1"/>
          <p:nvPr/>
        </p:nvSpPr>
        <p:spPr>
          <a:xfrm>
            <a:off x="1255888" y="1806222"/>
            <a:ext cx="7253111" cy="523220"/>
          </a:xfrm>
          <a:prstGeom prst="rect">
            <a:avLst/>
          </a:prstGeom>
          <a:noFill/>
        </p:spPr>
        <p:txBody>
          <a:bodyPr wrap="square" rtlCol="0">
            <a:spAutoFit/>
          </a:bodyPr>
          <a:lstStyle/>
          <a:p>
            <a:endParaRPr lang="en-US" sz="2800" dirty="0"/>
          </a:p>
        </p:txBody>
      </p:sp>
      <p:pic>
        <p:nvPicPr>
          <p:cNvPr id="9" name="Picture 8" descr="Screen Shot 2013-05-27 at 9.03.1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3322" y="1552222"/>
            <a:ext cx="3673122" cy="5126657"/>
          </a:xfrm>
          <a:prstGeom prst="rect">
            <a:avLst/>
          </a:prstGeom>
        </p:spPr>
      </p:pic>
      <p:sp>
        <p:nvSpPr>
          <p:cNvPr id="10" name="TextBox 9"/>
          <p:cNvSpPr txBox="1"/>
          <p:nvPr/>
        </p:nvSpPr>
        <p:spPr>
          <a:xfrm>
            <a:off x="5461000" y="1594556"/>
            <a:ext cx="3386667" cy="1384995"/>
          </a:xfrm>
          <a:prstGeom prst="rect">
            <a:avLst/>
          </a:prstGeom>
          <a:noFill/>
        </p:spPr>
        <p:txBody>
          <a:bodyPr wrap="square" rtlCol="0">
            <a:spAutoFit/>
          </a:bodyPr>
          <a:lstStyle/>
          <a:p>
            <a:pPr marL="285750" indent="-285750">
              <a:buFont typeface="Arial"/>
              <a:buChar char="•"/>
            </a:pPr>
            <a:r>
              <a:rPr lang="en-US" sz="2800" dirty="0" smtClean="0">
                <a:solidFill>
                  <a:srgbClr val="262E35"/>
                </a:solidFill>
              </a:rPr>
              <a:t>Go to Library Manager -&gt; Parts -&gt; Edit </a:t>
            </a:r>
            <a:endParaRPr lang="en-US" sz="2800" dirty="0">
              <a:solidFill>
                <a:srgbClr val="262E35"/>
              </a:solidFill>
            </a:endParaRPr>
          </a:p>
        </p:txBody>
      </p:sp>
    </p:spTree>
    <p:extLst>
      <p:ext uri="{BB962C8B-B14F-4D97-AF65-F5344CB8AC3E}">
        <p14:creationId xmlns:p14="http://schemas.microsoft.com/office/powerpoint/2010/main" val="8777301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73F9154-291C-425A-A36F-60764B2CA33B}" type="slidenum">
              <a:rPr lang="en-US" smtClean="0"/>
              <a:pPr/>
              <a:t>16</a:t>
            </a:fld>
            <a:endParaRPr lang="en-US"/>
          </a:p>
        </p:txBody>
      </p:sp>
      <p:pic>
        <p:nvPicPr>
          <p:cNvPr id="6" name="Picture 5" descr="Screen Shot 2013-05-27 at 9.17.3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2280" y="1509889"/>
            <a:ext cx="6441722" cy="4920055"/>
          </a:xfrm>
          <a:prstGeom prst="rect">
            <a:avLst/>
          </a:prstGeom>
        </p:spPr>
      </p:pic>
      <p:sp>
        <p:nvSpPr>
          <p:cNvPr id="7" name="TextBox 6"/>
          <p:cNvSpPr txBox="1"/>
          <p:nvPr/>
        </p:nvSpPr>
        <p:spPr>
          <a:xfrm>
            <a:off x="1298222" y="254000"/>
            <a:ext cx="7239000" cy="523220"/>
          </a:xfrm>
          <a:prstGeom prst="rect">
            <a:avLst/>
          </a:prstGeom>
          <a:noFill/>
        </p:spPr>
        <p:txBody>
          <a:bodyPr wrap="square" rtlCol="0">
            <a:spAutoFit/>
          </a:bodyPr>
          <a:lstStyle/>
          <a:p>
            <a:r>
              <a:rPr lang="en-US" sz="2800" dirty="0" smtClean="0"/>
              <a:t>Edit Electrical -&gt; Select the Decal -&gt; Assign </a:t>
            </a:r>
            <a:endParaRPr lang="en-US" sz="2800" dirty="0"/>
          </a:p>
        </p:txBody>
      </p:sp>
    </p:spTree>
    <p:extLst>
      <p:ext uri="{BB962C8B-B14F-4D97-AF65-F5344CB8AC3E}">
        <p14:creationId xmlns:p14="http://schemas.microsoft.com/office/powerpoint/2010/main" val="7558555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 back to your schematic (from previous tutorial)</a:t>
            </a:r>
            <a:endParaRPr lang="en-US" dirty="0"/>
          </a:p>
        </p:txBody>
      </p:sp>
      <p:sp>
        <p:nvSpPr>
          <p:cNvPr id="6" name="Content Placeholder 5"/>
          <p:cNvSpPr>
            <a:spLocks noGrp="1"/>
          </p:cNvSpPr>
          <p:nvPr>
            <p:ph idx="1"/>
          </p:nvPr>
        </p:nvSpPr>
        <p:spPr/>
        <p:txBody>
          <a:bodyPr/>
          <a:lstStyle/>
          <a:p>
            <a:r>
              <a:rPr lang="en-US" dirty="0" smtClean="0"/>
              <a:t>You need to ensure that each part has a part decal. </a:t>
            </a:r>
          </a:p>
          <a:p>
            <a:r>
              <a:rPr lang="en-US" dirty="0" smtClean="0"/>
              <a:t>Right click on the part -&gt; Edit electrical (from menu bar) -&gt; PCB decal and select your decal </a:t>
            </a:r>
          </a:p>
          <a:p>
            <a:endParaRPr lang="en-US" dirty="0"/>
          </a:p>
          <a:p>
            <a:r>
              <a:rPr lang="en-US" dirty="0" smtClean="0"/>
              <a:t>Re-export your </a:t>
            </a:r>
            <a:r>
              <a:rPr lang="en-US" dirty="0" err="1" smtClean="0"/>
              <a:t>netlist</a:t>
            </a:r>
            <a:endParaRPr lang="en-US" dirty="0" smtClean="0"/>
          </a:p>
          <a:p>
            <a:r>
              <a:rPr lang="en-US" dirty="0" smtClean="0"/>
              <a:t>Keep your schematic open (this is where dual-monitors is helpful) </a:t>
            </a:r>
            <a:endParaRPr lang="en-US" dirty="0"/>
          </a:p>
        </p:txBody>
      </p:sp>
      <p:sp>
        <p:nvSpPr>
          <p:cNvPr id="3" name="Slide Number Placeholder 2"/>
          <p:cNvSpPr>
            <a:spLocks noGrp="1"/>
          </p:cNvSpPr>
          <p:nvPr>
            <p:ph type="sldNum" sz="quarter" idx="11"/>
          </p:nvPr>
        </p:nvSpPr>
        <p:spPr/>
        <p:txBody>
          <a:bodyPr/>
          <a:lstStyle/>
          <a:p>
            <a:fld id="{173F9154-291C-425A-A36F-60764B2CA33B}" type="slidenum">
              <a:rPr lang="en-US" smtClean="0"/>
              <a:pPr/>
              <a:t>17</a:t>
            </a:fld>
            <a:endParaRPr lang="en-US"/>
          </a:p>
        </p:txBody>
      </p:sp>
    </p:spTree>
    <p:extLst>
      <p:ext uri="{BB962C8B-B14F-4D97-AF65-F5344CB8AC3E}">
        <p14:creationId xmlns:p14="http://schemas.microsoft.com/office/powerpoint/2010/main" val="4070330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a:t>
            </a:r>
            <a:endParaRPr lang="en-US" dirty="0"/>
          </a:p>
        </p:txBody>
      </p:sp>
      <p:sp>
        <p:nvSpPr>
          <p:cNvPr id="3" name="Content Placeholder 2"/>
          <p:cNvSpPr>
            <a:spLocks noGrp="1"/>
          </p:cNvSpPr>
          <p:nvPr>
            <p:ph idx="1"/>
          </p:nvPr>
        </p:nvSpPr>
        <p:spPr/>
        <p:txBody>
          <a:bodyPr/>
          <a:lstStyle/>
          <a:p>
            <a:r>
              <a:rPr lang="en-US" dirty="0" smtClean="0"/>
              <a:t>The layout describes the physical orientation of traces and components on the board</a:t>
            </a:r>
          </a:p>
          <a:p>
            <a:r>
              <a:rPr lang="en-US" dirty="0" smtClean="0"/>
              <a:t>The layout takes as its input the </a:t>
            </a:r>
            <a:r>
              <a:rPr lang="en-US" dirty="0" err="1" smtClean="0"/>
              <a:t>netlist</a:t>
            </a:r>
            <a:r>
              <a:rPr lang="en-US" dirty="0" smtClean="0"/>
              <a:t> from the schematic entry tool and automatically imports the corresponding PCB footprints from the library (if available)</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18</a:t>
            </a:fld>
            <a:endParaRPr lang="en-US"/>
          </a:p>
        </p:txBody>
      </p:sp>
    </p:spTree>
    <p:extLst>
      <p:ext uri="{BB962C8B-B14F-4D97-AF65-F5344CB8AC3E}">
        <p14:creationId xmlns:p14="http://schemas.microsoft.com/office/powerpoint/2010/main" val="3469844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Open up a new layout and import the </a:t>
            </a:r>
            <a:r>
              <a:rPr lang="en-US" dirty="0" err="1" smtClean="0"/>
              <a:t>netlist</a:t>
            </a:r>
            <a:endParaRPr lang="en-US" dirty="0"/>
          </a:p>
        </p:txBody>
      </p:sp>
      <p:sp>
        <p:nvSpPr>
          <p:cNvPr id="4" name="Slide Number Placeholder 3"/>
          <p:cNvSpPr>
            <a:spLocks noGrp="1"/>
          </p:cNvSpPr>
          <p:nvPr>
            <p:ph type="sldNum" sz="quarter" idx="12"/>
          </p:nvPr>
        </p:nvSpPr>
        <p:spPr/>
        <p:txBody>
          <a:bodyPr/>
          <a:lstStyle/>
          <a:p>
            <a:fld id="{173F9154-291C-425A-A36F-60764B2CA33B}" type="slidenum">
              <a:rPr lang="en-US" smtClean="0"/>
              <a:pPr/>
              <a:t>19</a:t>
            </a:fld>
            <a:endParaRPr lang="en-US"/>
          </a:p>
        </p:txBody>
      </p:sp>
      <p:sp>
        <p:nvSpPr>
          <p:cNvPr id="5" name="Content Placeholder 4"/>
          <p:cNvSpPr>
            <a:spLocks noGrp="1"/>
          </p:cNvSpPr>
          <p:nvPr>
            <p:ph sz="quarter" idx="13"/>
          </p:nvPr>
        </p:nvSpPr>
        <p:spPr>
          <a:xfrm>
            <a:off x="1216152" y="1325880"/>
            <a:ext cx="6994398" cy="4389120"/>
          </a:xfrm>
        </p:spPr>
        <p:txBody>
          <a:bodyPr/>
          <a:lstStyle/>
          <a:p>
            <a:r>
              <a:rPr lang="en-US" dirty="0" smtClean="0"/>
              <a:t>File -&gt; Import </a:t>
            </a:r>
          </a:p>
          <a:p>
            <a:r>
              <a:rPr lang="en-US" dirty="0" smtClean="0"/>
              <a:t>Select your </a:t>
            </a:r>
            <a:r>
              <a:rPr lang="en-US" dirty="0" err="1" smtClean="0"/>
              <a:t>netlist</a:t>
            </a:r>
            <a:r>
              <a:rPr lang="en-US" dirty="0" smtClean="0"/>
              <a:t> (</a:t>
            </a:r>
            <a:r>
              <a:rPr lang="en-US" dirty="0" err="1" smtClean="0"/>
              <a:t>tutorial.asc</a:t>
            </a:r>
            <a:r>
              <a:rPr lang="en-US" dirty="0" smtClean="0"/>
              <a:t>). You’ll see components get imported in. </a:t>
            </a:r>
          </a:p>
          <a:p>
            <a:r>
              <a:rPr lang="en-US" dirty="0" smtClean="0"/>
              <a:t> </a:t>
            </a:r>
            <a:endParaRPr lang="en-US" dirty="0"/>
          </a:p>
        </p:txBody>
      </p:sp>
      <p:pic>
        <p:nvPicPr>
          <p:cNvPr id="13" name="Picture 4"/>
          <p:cNvPicPr>
            <a:picLocks noGrp="1" noChangeAspect="1" noChangeArrowheads="1"/>
          </p:cNvPicPr>
          <p:nvPr>
            <p:ph sz="quarter" idx="14"/>
          </p:nvPr>
        </p:nvPicPr>
        <p:blipFill>
          <a:blip r:embed="rId2" cstate="print">
            <a:extLst>
              <a:ext uri="{28A0092B-C50C-407E-A947-70E740481C1C}">
                <a14:useLocalDpi xmlns:a14="http://schemas.microsoft.com/office/drawing/2010/main" val="0"/>
              </a:ext>
            </a:extLst>
          </a:blip>
          <a:srcRect/>
          <a:stretch>
            <a:fillRect/>
          </a:stretch>
        </p:blipFill>
        <p:spPr bwMode="auto">
          <a:xfrm>
            <a:off x="1231901" y="2778126"/>
            <a:ext cx="7086599" cy="3838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7487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History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09910399"/>
              </p:ext>
            </p:extLst>
          </p:nvPr>
        </p:nvGraphicFramePr>
        <p:xfrm>
          <a:off x="1219200" y="1600200"/>
          <a:ext cx="7467600" cy="3764279"/>
        </p:xfrm>
        <a:graphic>
          <a:graphicData uri="http://schemas.openxmlformats.org/drawingml/2006/table">
            <a:tbl>
              <a:tblPr firstRow="1" bandRow="1">
                <a:tableStyleId>{5C22544A-7EE6-4342-B048-85BDC9FD1C3A}</a:tableStyleId>
              </a:tblPr>
              <a:tblGrid>
                <a:gridCol w="1713186"/>
                <a:gridCol w="1040524"/>
                <a:gridCol w="2669628"/>
                <a:gridCol w="2044262"/>
              </a:tblGrid>
              <a:tr h="370840">
                <a:tc>
                  <a:txBody>
                    <a:bodyPr/>
                    <a:lstStyle/>
                    <a:p>
                      <a:r>
                        <a:rPr lang="en-US" dirty="0" smtClean="0"/>
                        <a:t>Revision History</a:t>
                      </a:r>
                      <a:endParaRPr lang="en-US" dirty="0"/>
                    </a:p>
                  </a:txBody>
                  <a:tcPr/>
                </a:tc>
                <a:tc>
                  <a:txBody>
                    <a:bodyPr/>
                    <a:lstStyle/>
                    <a:p>
                      <a:r>
                        <a:rPr lang="en-US" dirty="0" smtClean="0"/>
                        <a:t>Date</a:t>
                      </a:r>
                      <a:endParaRPr lang="en-US" dirty="0"/>
                    </a:p>
                  </a:txBody>
                  <a:tcPr/>
                </a:tc>
                <a:tc>
                  <a:txBody>
                    <a:bodyPr/>
                    <a:lstStyle/>
                    <a:p>
                      <a:r>
                        <a:rPr lang="en-US" dirty="0" smtClean="0"/>
                        <a:t>Reviser </a:t>
                      </a:r>
                      <a:endParaRPr lang="en-US" dirty="0"/>
                    </a:p>
                  </a:txBody>
                  <a:tcPr/>
                </a:tc>
                <a:tc>
                  <a:txBody>
                    <a:bodyPr/>
                    <a:lstStyle/>
                    <a:p>
                      <a:r>
                        <a:rPr lang="en-US" dirty="0" smtClean="0"/>
                        <a:t>Notes</a:t>
                      </a:r>
                      <a:endParaRPr lang="en-US" dirty="0"/>
                    </a:p>
                  </a:txBody>
                  <a:tcPr/>
                </a:tc>
              </a:tr>
              <a:tr h="370840">
                <a:tc>
                  <a:txBody>
                    <a:bodyPr/>
                    <a:lstStyle/>
                    <a:p>
                      <a:r>
                        <a:rPr lang="en-US" dirty="0" smtClean="0"/>
                        <a:t>1.0</a:t>
                      </a:r>
                      <a:endParaRPr lang="en-US" dirty="0"/>
                    </a:p>
                  </a:txBody>
                  <a:tcPr/>
                </a:tc>
                <a:tc>
                  <a:txBody>
                    <a:bodyPr/>
                    <a:lstStyle/>
                    <a:p>
                      <a:r>
                        <a:rPr lang="en-US" dirty="0" smtClean="0"/>
                        <a:t>4/30/12</a:t>
                      </a:r>
                      <a:endParaRPr lang="en-US" dirty="0"/>
                    </a:p>
                  </a:txBody>
                  <a:tcPr/>
                </a:tc>
                <a:tc>
                  <a:txBody>
                    <a:bodyPr/>
                    <a:lstStyle/>
                    <a:p>
                      <a:r>
                        <a:rPr lang="en-US" dirty="0" err="1" smtClean="0"/>
                        <a:t>Yousef</a:t>
                      </a:r>
                      <a:r>
                        <a:rPr lang="en-US" dirty="0" smtClean="0"/>
                        <a:t> </a:t>
                      </a:r>
                      <a:r>
                        <a:rPr lang="en-US" dirty="0" err="1" smtClean="0"/>
                        <a:t>Shakhsheer</a:t>
                      </a:r>
                      <a:r>
                        <a:rPr lang="en-US" dirty="0" smtClean="0"/>
                        <a:t> (yas5b)</a:t>
                      </a:r>
                      <a:endParaRPr lang="en-US" dirty="0"/>
                    </a:p>
                  </a:txBody>
                  <a:tcPr/>
                </a:tc>
                <a:tc>
                  <a:txBody>
                    <a:bodyPr/>
                    <a:lstStyle/>
                    <a:p>
                      <a:endParaRPr lang="en-US" dirty="0"/>
                    </a:p>
                  </a:txBody>
                  <a:tcPr/>
                </a:tc>
              </a:tr>
              <a:tr h="370840">
                <a:tc>
                  <a:txBody>
                    <a:bodyPr/>
                    <a:lstStyle/>
                    <a:p>
                      <a:r>
                        <a:rPr lang="en-US" dirty="0" smtClean="0"/>
                        <a:t>2.0</a:t>
                      </a:r>
                      <a:endParaRPr lang="en-US" dirty="0"/>
                    </a:p>
                  </a:txBody>
                  <a:tcPr/>
                </a:tc>
                <a:tc>
                  <a:txBody>
                    <a:bodyPr/>
                    <a:lstStyle/>
                    <a:p>
                      <a:r>
                        <a:rPr lang="en-US" dirty="0" smtClean="0"/>
                        <a:t>5/27/13</a:t>
                      </a:r>
                      <a:endParaRPr lang="en-US" dirty="0"/>
                    </a:p>
                  </a:txBody>
                  <a:tcPr/>
                </a:tc>
                <a:tc>
                  <a:txBody>
                    <a:bodyPr/>
                    <a:lstStyle/>
                    <a:p>
                      <a:r>
                        <a:rPr lang="en-US" dirty="0" smtClean="0"/>
                        <a:t>Divya Akella</a:t>
                      </a:r>
                      <a:r>
                        <a:rPr lang="en-US" baseline="0" dirty="0" smtClean="0"/>
                        <a:t> (dka5ns)</a:t>
                      </a:r>
                      <a:endParaRPr lang="en-US" dirty="0"/>
                    </a:p>
                  </a:txBody>
                  <a:tcPr/>
                </a:tc>
                <a:tc>
                  <a:txBody>
                    <a:bodyPr/>
                    <a:lstStyle/>
                    <a:p>
                      <a:r>
                        <a:rPr lang="en-US" dirty="0" smtClean="0"/>
                        <a:t>Changed slide order,</a:t>
                      </a:r>
                      <a:r>
                        <a:rPr lang="en-US" baseline="0" dirty="0" smtClean="0"/>
                        <a:t> added some additional info on assigning </a:t>
                      </a:r>
                      <a:r>
                        <a:rPr lang="en-US" baseline="0" dirty="0" err="1" smtClean="0"/>
                        <a:t>pcb</a:t>
                      </a:r>
                      <a:r>
                        <a:rPr lang="en-US" baseline="0" dirty="0" smtClean="0"/>
                        <a:t> decals,  multi-planes and copper pour</a:t>
                      </a:r>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sp>
        <p:nvSpPr>
          <p:cNvPr id="4" name="Slide Number Placeholder 3"/>
          <p:cNvSpPr>
            <a:spLocks noGrp="1"/>
          </p:cNvSpPr>
          <p:nvPr>
            <p:ph type="sldNum" sz="quarter" idx="11"/>
          </p:nvPr>
        </p:nvSpPr>
        <p:spPr/>
        <p:txBody>
          <a:bodyPr/>
          <a:lstStyle/>
          <a:p>
            <a:fld id="{173F9154-291C-425A-A36F-60764B2CA33B}" type="slidenum">
              <a:rPr lang="en-US" smtClean="0"/>
              <a:pPr/>
              <a:t>2</a:t>
            </a:fld>
            <a:endParaRPr lang="en-US"/>
          </a:p>
        </p:txBody>
      </p:sp>
    </p:spTree>
    <p:extLst>
      <p:ext uri="{BB962C8B-B14F-4D97-AF65-F5344CB8AC3E}">
        <p14:creationId xmlns:p14="http://schemas.microsoft.com/office/powerpoint/2010/main" val="101245921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make life easier</a:t>
            </a:r>
            <a:endParaRPr lang="en-US" dirty="0"/>
          </a:p>
        </p:txBody>
      </p:sp>
      <p:sp>
        <p:nvSpPr>
          <p:cNvPr id="4" name="Content Placeholder 3"/>
          <p:cNvSpPr>
            <a:spLocks noGrp="1"/>
          </p:cNvSpPr>
          <p:nvPr>
            <p:ph idx="1"/>
          </p:nvPr>
        </p:nvSpPr>
        <p:spPr>
          <a:xfrm>
            <a:off x="1219200" y="1600199"/>
            <a:ext cx="7467600" cy="4968551"/>
          </a:xfrm>
        </p:spPr>
        <p:txBody>
          <a:bodyPr>
            <a:normAutofit fontScale="92500" lnSpcReduction="20000"/>
          </a:bodyPr>
          <a:lstStyle/>
          <a:p>
            <a:r>
              <a:rPr lang="en-US" dirty="0" smtClean="0"/>
              <a:t>You can </a:t>
            </a:r>
            <a:r>
              <a:rPr lang="en-US" b="1" dirty="0" smtClean="0"/>
              <a:t>link</a:t>
            </a:r>
            <a:r>
              <a:rPr lang="en-US" dirty="0" smtClean="0"/>
              <a:t> your schematic and layout editor together</a:t>
            </a:r>
          </a:p>
          <a:p>
            <a:r>
              <a:rPr lang="en-US" dirty="0" smtClean="0"/>
              <a:t>Make sure both your schematic and layout are open</a:t>
            </a:r>
          </a:p>
          <a:p>
            <a:r>
              <a:rPr lang="en-US" dirty="0" smtClean="0"/>
              <a:t>Tool -&gt; Pads Layout or click the “Link to” button in the top right corner</a:t>
            </a:r>
          </a:p>
          <a:p>
            <a:r>
              <a:rPr lang="en-US" dirty="0" smtClean="0"/>
              <a:t>Now if you click on a component or a node in layout, it will be highlight in the schematic and vice versa. </a:t>
            </a:r>
          </a:p>
          <a:p>
            <a:r>
              <a:rPr lang="en-US" b="1" dirty="0" smtClean="0"/>
              <a:t>NOTE: </a:t>
            </a:r>
            <a:r>
              <a:rPr lang="en-US" dirty="0" smtClean="0"/>
              <a:t>This does </a:t>
            </a:r>
            <a:r>
              <a:rPr lang="en-US" b="1" dirty="0" smtClean="0"/>
              <a:t>not</a:t>
            </a:r>
            <a:r>
              <a:rPr lang="en-US" dirty="0" smtClean="0"/>
              <a:t> mean that any </a:t>
            </a:r>
            <a:r>
              <a:rPr lang="en-US" dirty="0" err="1" smtClean="0"/>
              <a:t>netlist</a:t>
            </a:r>
            <a:r>
              <a:rPr lang="en-US" dirty="0" smtClean="0"/>
              <a:t> changes (such as adding a part or deleting a connection in the schematic) will be reflected in the layout (look at ECO control for this)</a:t>
            </a:r>
            <a:endParaRPr lang="en-US" b="1" dirty="0"/>
          </a:p>
        </p:txBody>
      </p:sp>
      <p:sp>
        <p:nvSpPr>
          <p:cNvPr id="3" name="Slide Number Placeholder 2"/>
          <p:cNvSpPr>
            <a:spLocks noGrp="1"/>
          </p:cNvSpPr>
          <p:nvPr>
            <p:ph type="sldNum" sz="quarter" idx="11"/>
          </p:nvPr>
        </p:nvSpPr>
        <p:spPr/>
        <p:txBody>
          <a:bodyPr/>
          <a:lstStyle/>
          <a:p>
            <a:fld id="{173F9154-291C-425A-A36F-60764B2CA33B}" type="slidenum">
              <a:rPr lang="en-US" smtClean="0"/>
              <a:pPr/>
              <a:t>20</a:t>
            </a:fld>
            <a:endParaRPr lang="en-US"/>
          </a:p>
        </p:txBody>
      </p:sp>
    </p:spTree>
    <p:extLst>
      <p:ext uri="{BB962C8B-B14F-4D97-AF65-F5344CB8AC3E}">
        <p14:creationId xmlns:p14="http://schemas.microsoft.com/office/powerpoint/2010/main" val="28062779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Disperse the components </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21</a:t>
            </a:fld>
            <a:endParaRPr lang="en-US"/>
          </a:p>
        </p:txBody>
      </p:sp>
      <p:sp>
        <p:nvSpPr>
          <p:cNvPr id="4" name="Content Placeholder 3"/>
          <p:cNvSpPr>
            <a:spLocks noGrp="1"/>
          </p:cNvSpPr>
          <p:nvPr>
            <p:ph sz="quarter" idx="13"/>
          </p:nvPr>
        </p:nvSpPr>
        <p:spPr>
          <a:xfrm>
            <a:off x="970384" y="1325880"/>
            <a:ext cx="2873828" cy="4389120"/>
          </a:xfrm>
        </p:spPr>
        <p:txBody>
          <a:bodyPr/>
          <a:lstStyle/>
          <a:p>
            <a:pPr marL="0" indent="0">
              <a:buNone/>
            </a:pPr>
            <a:r>
              <a:rPr lang="en-US" dirty="0" smtClean="0"/>
              <a:t>Tools</a:t>
            </a:r>
          </a:p>
          <a:p>
            <a:pPr marL="0" indent="0">
              <a:buNone/>
            </a:pPr>
            <a:r>
              <a:rPr lang="en-US" dirty="0" smtClean="0"/>
              <a:t>-&gt;</a:t>
            </a:r>
          </a:p>
          <a:p>
            <a:pPr marL="0" indent="0">
              <a:buNone/>
            </a:pPr>
            <a:r>
              <a:rPr lang="en-US" dirty="0" smtClean="0"/>
              <a:t>Disperse Components</a:t>
            </a:r>
          </a:p>
          <a:p>
            <a:pPr marL="0" indent="0">
              <a:buNone/>
            </a:pPr>
            <a:endParaRPr lang="en-US" dirty="0"/>
          </a:p>
          <a:p>
            <a:pPr marL="0" indent="0">
              <a:buNone/>
            </a:pPr>
            <a:r>
              <a:rPr lang="en-US" dirty="0" smtClean="0"/>
              <a:t>Spreads the components out for easy viewing and selection</a:t>
            </a:r>
            <a:endParaRPr lang="en-US" dirty="0"/>
          </a:p>
        </p:txBody>
      </p:sp>
      <p:pic>
        <p:nvPicPr>
          <p:cNvPr id="10" name="Picture 3"/>
          <p:cNvPicPr>
            <a:picLocks noGrp="1" noChangeAspect="1" noChangeArrowheads="1"/>
          </p:cNvPicPr>
          <p:nvPr>
            <p:ph sz="quarter" idx="14"/>
          </p:nvPr>
        </p:nvPicPr>
        <p:blipFill>
          <a:blip r:embed="rId2" cstate="print">
            <a:extLst>
              <a:ext uri="{28A0092B-C50C-407E-A947-70E740481C1C}">
                <a14:useLocalDpi xmlns:a14="http://schemas.microsoft.com/office/drawing/2010/main" val="0"/>
              </a:ext>
            </a:extLst>
          </a:blip>
          <a:srcRect/>
          <a:stretch>
            <a:fillRect/>
          </a:stretch>
        </p:blipFill>
        <p:spPr bwMode="auto">
          <a:xfrm>
            <a:off x="3937001" y="2509904"/>
            <a:ext cx="4895850" cy="2651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5753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6"/>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65200" y="2041524"/>
            <a:ext cx="7918938" cy="4289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a:bodyPr>
          <a:lstStyle/>
          <a:p>
            <a:r>
              <a:rPr lang="en-US" dirty="0" smtClean="0"/>
              <a:t>Drawing a 2”x2” board outline </a:t>
            </a:r>
            <a:endParaRPr lang="en-US" dirty="0"/>
          </a:p>
        </p:txBody>
      </p:sp>
      <p:sp>
        <p:nvSpPr>
          <p:cNvPr id="3" name="Slide Number Placeholder 2"/>
          <p:cNvSpPr>
            <a:spLocks noGrp="1"/>
          </p:cNvSpPr>
          <p:nvPr>
            <p:ph type="sldNum" sz="quarter" idx="11"/>
          </p:nvPr>
        </p:nvSpPr>
        <p:spPr/>
        <p:txBody>
          <a:bodyPr/>
          <a:lstStyle/>
          <a:p>
            <a:fld id="{173F9154-291C-425A-A36F-60764B2CA33B}" type="slidenum">
              <a:rPr lang="en-US" smtClean="0"/>
              <a:pPr/>
              <a:t>22</a:t>
            </a:fld>
            <a:endParaRPr lang="en-US"/>
          </a:p>
        </p:txBody>
      </p:sp>
      <p:sp>
        <p:nvSpPr>
          <p:cNvPr id="6" name="TextBox 5"/>
          <p:cNvSpPr txBox="1"/>
          <p:nvPr/>
        </p:nvSpPr>
        <p:spPr>
          <a:xfrm>
            <a:off x="1171576" y="6324600"/>
            <a:ext cx="7824998" cy="646331"/>
          </a:xfrm>
          <a:prstGeom prst="rect">
            <a:avLst/>
          </a:prstGeom>
          <a:noFill/>
        </p:spPr>
        <p:txBody>
          <a:bodyPr wrap="square" rtlCol="0">
            <a:spAutoFit/>
          </a:bodyPr>
          <a:lstStyle/>
          <a:p>
            <a:r>
              <a:rPr lang="en-US" b="1" dirty="0" smtClean="0">
                <a:solidFill>
                  <a:srgbClr val="FF0000"/>
                </a:solidFill>
              </a:rPr>
              <a:t>NOTE THAT EVERYTHING IS DONE IN MILS = .001”. </a:t>
            </a:r>
          </a:p>
          <a:p>
            <a:r>
              <a:rPr lang="en-US" b="1" dirty="0" smtClean="0">
                <a:solidFill>
                  <a:srgbClr val="0070C0"/>
                </a:solidFill>
              </a:rPr>
              <a:t>This give you the length of the line. </a:t>
            </a:r>
            <a:endParaRPr lang="en-US" b="1" dirty="0">
              <a:solidFill>
                <a:srgbClr val="0070C0"/>
              </a:solidFill>
            </a:endParaRPr>
          </a:p>
        </p:txBody>
      </p:sp>
      <p:grpSp>
        <p:nvGrpSpPr>
          <p:cNvPr id="7" name="Group 6"/>
          <p:cNvGrpSpPr/>
          <p:nvPr/>
        </p:nvGrpSpPr>
        <p:grpSpPr>
          <a:xfrm>
            <a:off x="1282700" y="1715633"/>
            <a:ext cx="5829300" cy="828675"/>
            <a:chOff x="1657350" y="3005138"/>
            <a:chExt cx="5829300" cy="828675"/>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7350" y="3024188"/>
              <a:ext cx="58293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4181475" y="3005138"/>
              <a:ext cx="314325" cy="36195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ectangle 8"/>
            <p:cNvSpPr/>
            <p:nvPr/>
          </p:nvSpPr>
          <p:spPr>
            <a:xfrm>
              <a:off x="2905126" y="3195638"/>
              <a:ext cx="323850" cy="36195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2828" y="6076950"/>
            <a:ext cx="3248025" cy="247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7635882" y="6220957"/>
            <a:ext cx="422267" cy="180975"/>
          </a:xfrm>
          <a:prstGeom prst="rect">
            <a:avLst/>
          </a:prstGeom>
          <a:noFill/>
          <a:ln w="25400">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p:cNvSpPr/>
          <p:nvPr/>
        </p:nvSpPr>
        <p:spPr>
          <a:xfrm>
            <a:off x="4168774" y="6110287"/>
            <a:ext cx="536576" cy="201157"/>
          </a:xfrm>
          <a:prstGeom prst="rect">
            <a:avLst/>
          </a:prstGeom>
          <a:noFill/>
          <a:ln w="25400">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8169100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Origin</a:t>
            </a:r>
            <a:endParaRPr lang="en-US" dirty="0"/>
          </a:p>
        </p:txBody>
      </p:sp>
      <p:sp>
        <p:nvSpPr>
          <p:cNvPr id="3" name="Content Placeholder 2"/>
          <p:cNvSpPr>
            <a:spLocks noGrp="1"/>
          </p:cNvSpPr>
          <p:nvPr>
            <p:ph idx="1"/>
          </p:nvPr>
        </p:nvSpPr>
        <p:spPr/>
        <p:txBody>
          <a:bodyPr/>
          <a:lstStyle/>
          <a:p>
            <a:r>
              <a:rPr lang="en-US" dirty="0" smtClean="0"/>
              <a:t>In all physical design we need some point to reference all positions relative to, we call this point the </a:t>
            </a:r>
            <a:r>
              <a:rPr lang="en-US" b="1" dirty="0" smtClean="0"/>
              <a:t>origin</a:t>
            </a:r>
            <a:endParaRPr lang="en-US" dirty="0" smtClean="0"/>
          </a:p>
          <a:p>
            <a:r>
              <a:rPr lang="en-US" dirty="0" smtClean="0"/>
              <a:t>The origin may not be set close to the board outline we just created</a:t>
            </a:r>
          </a:p>
          <a:p>
            <a:r>
              <a:rPr lang="en-US" dirty="0" smtClean="0"/>
              <a:t>Though it may not be too helpful for us in this tool-flow having the origin near, or within, the board margins is desirable</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23</a:t>
            </a:fld>
            <a:endParaRPr lang="en-US"/>
          </a:p>
        </p:txBody>
      </p:sp>
    </p:spTree>
    <p:extLst>
      <p:ext uri="{BB962C8B-B14F-4D97-AF65-F5344CB8AC3E}">
        <p14:creationId xmlns:p14="http://schemas.microsoft.com/office/powerpoint/2010/main" val="33662362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change the origin</a:t>
            </a:r>
            <a:endParaRPr lang="en-US" dirty="0"/>
          </a:p>
        </p:txBody>
      </p:sp>
      <p:sp>
        <p:nvSpPr>
          <p:cNvPr id="4" name="Slide Number Placeholder 3"/>
          <p:cNvSpPr>
            <a:spLocks noGrp="1"/>
          </p:cNvSpPr>
          <p:nvPr>
            <p:ph type="sldNum" sz="quarter" idx="12"/>
          </p:nvPr>
        </p:nvSpPr>
        <p:spPr/>
        <p:txBody>
          <a:bodyPr/>
          <a:lstStyle/>
          <a:p>
            <a:fld id="{173F9154-291C-425A-A36F-60764B2CA33B}" type="slidenum">
              <a:rPr lang="en-US" smtClean="0"/>
              <a:pPr/>
              <a:t>24</a:t>
            </a:fld>
            <a:endParaRPr lang="en-US"/>
          </a:p>
        </p:txBody>
      </p:sp>
      <p:sp>
        <p:nvSpPr>
          <p:cNvPr id="3" name="Content Placeholder 2"/>
          <p:cNvSpPr>
            <a:spLocks noGrp="1"/>
          </p:cNvSpPr>
          <p:nvPr>
            <p:ph sz="quarter" idx="13"/>
          </p:nvPr>
        </p:nvSpPr>
        <p:spPr/>
        <p:txBody>
          <a:bodyPr/>
          <a:lstStyle/>
          <a:p>
            <a:pPr marL="0" indent="0">
              <a:buNone/>
            </a:pPr>
            <a:r>
              <a:rPr lang="en-US" dirty="0" smtClean="0"/>
              <a:t>Setup</a:t>
            </a:r>
          </a:p>
          <a:p>
            <a:pPr marL="0" indent="0">
              <a:buNone/>
            </a:pPr>
            <a:r>
              <a:rPr lang="en-US" dirty="0" smtClean="0"/>
              <a:t>-&gt; </a:t>
            </a:r>
          </a:p>
          <a:p>
            <a:pPr marL="0" indent="0">
              <a:buNone/>
            </a:pPr>
            <a:r>
              <a:rPr lang="en-US" dirty="0" smtClean="0"/>
              <a:t>Set origin</a:t>
            </a:r>
          </a:p>
          <a:p>
            <a:pPr marL="0" indent="0">
              <a:buNone/>
            </a:pPr>
            <a:endParaRPr lang="en-US" dirty="0" smtClean="0"/>
          </a:p>
          <a:p>
            <a:pPr marL="0" indent="0">
              <a:buNone/>
            </a:pPr>
            <a:r>
              <a:rPr lang="en-US" dirty="0" smtClean="0"/>
              <a:t>Click on the left bottom corner of the board outline and click okay. </a:t>
            </a:r>
            <a:endParaRPr lang="en-US" dirty="0"/>
          </a:p>
        </p:txBody>
      </p:sp>
      <p:pic>
        <p:nvPicPr>
          <p:cNvPr id="7"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02225" y="2366352"/>
            <a:ext cx="3730625" cy="2307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82626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Rules</a:t>
            </a:r>
            <a:endParaRPr lang="en-US" dirty="0"/>
          </a:p>
        </p:txBody>
      </p:sp>
      <p:sp>
        <p:nvSpPr>
          <p:cNvPr id="3" name="Content Placeholder 2"/>
          <p:cNvSpPr>
            <a:spLocks noGrp="1"/>
          </p:cNvSpPr>
          <p:nvPr>
            <p:ph idx="1"/>
          </p:nvPr>
        </p:nvSpPr>
        <p:spPr/>
        <p:txBody>
          <a:bodyPr/>
          <a:lstStyle/>
          <a:p>
            <a:r>
              <a:rPr lang="en-US" dirty="0" smtClean="0"/>
              <a:t>Now that we have our components and origin setup we will want to lay out some basic rules for design</a:t>
            </a:r>
          </a:p>
          <a:p>
            <a:r>
              <a:rPr lang="en-US" dirty="0" smtClean="0"/>
              <a:t>Common rules enforced are:</a:t>
            </a:r>
          </a:p>
          <a:p>
            <a:pPr lvl="1"/>
            <a:r>
              <a:rPr lang="en-US" dirty="0" smtClean="0"/>
              <a:t>Max/min trace width</a:t>
            </a:r>
          </a:p>
          <a:p>
            <a:pPr lvl="1"/>
            <a:r>
              <a:rPr lang="en-US" dirty="0" smtClean="0"/>
              <a:t>Min spacing for traces and </a:t>
            </a:r>
            <a:r>
              <a:rPr lang="en-US" dirty="0" err="1" smtClean="0"/>
              <a:t>vias</a:t>
            </a:r>
            <a:r>
              <a:rPr lang="en-US" dirty="0" smtClean="0"/>
              <a:t> (through-holes)</a:t>
            </a:r>
          </a:p>
        </p:txBody>
      </p:sp>
      <p:sp>
        <p:nvSpPr>
          <p:cNvPr id="4" name="Slide Number Placeholder 3"/>
          <p:cNvSpPr>
            <a:spLocks noGrp="1"/>
          </p:cNvSpPr>
          <p:nvPr>
            <p:ph type="sldNum" sz="quarter" idx="11"/>
          </p:nvPr>
        </p:nvSpPr>
        <p:spPr/>
        <p:txBody>
          <a:bodyPr/>
          <a:lstStyle/>
          <a:p>
            <a:fld id="{173F9154-291C-425A-A36F-60764B2CA33B}" type="slidenum">
              <a:rPr lang="en-US" smtClean="0"/>
              <a:pPr/>
              <a:t>25</a:t>
            </a:fld>
            <a:endParaRPr lang="en-US"/>
          </a:p>
        </p:txBody>
      </p:sp>
    </p:spTree>
    <p:extLst>
      <p:ext uri="{BB962C8B-B14F-4D97-AF65-F5344CB8AC3E}">
        <p14:creationId xmlns:p14="http://schemas.microsoft.com/office/powerpoint/2010/main" val="25092341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set the design rules </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26</a:t>
            </a:fld>
            <a:endParaRPr lang="en-US"/>
          </a:p>
        </p:txBody>
      </p:sp>
      <p:sp>
        <p:nvSpPr>
          <p:cNvPr id="4" name="Content Placeholder 3"/>
          <p:cNvSpPr>
            <a:spLocks noGrp="1"/>
          </p:cNvSpPr>
          <p:nvPr>
            <p:ph sz="quarter" idx="13"/>
          </p:nvPr>
        </p:nvSpPr>
        <p:spPr>
          <a:xfrm>
            <a:off x="825374" y="1190625"/>
            <a:ext cx="3730752" cy="5284820"/>
          </a:xfrm>
        </p:spPr>
        <p:txBody>
          <a:bodyPr/>
          <a:lstStyle/>
          <a:p>
            <a:r>
              <a:rPr lang="en-US" dirty="0" smtClean="0"/>
              <a:t>Setup-&gt; Design Rules </a:t>
            </a:r>
          </a:p>
          <a:p>
            <a:r>
              <a:rPr lang="en-US" dirty="0" smtClean="0"/>
              <a:t>You should check the advanced circuits website to see what the minimum specs are for PCB design</a:t>
            </a:r>
          </a:p>
          <a:p>
            <a:r>
              <a:rPr lang="en-US" dirty="0" smtClean="0"/>
              <a:t>We are only concerned with the “Clearance” section under “Design Rules” </a:t>
            </a:r>
            <a:endParaRPr lang="en-US"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9650" y="1190625"/>
            <a:ext cx="4191000"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3888" y="4210050"/>
            <a:ext cx="450532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5006975" y="1687057"/>
            <a:ext cx="603249" cy="637043"/>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9"/>
          <p:cNvSpPr/>
          <p:nvPr/>
        </p:nvSpPr>
        <p:spPr>
          <a:xfrm>
            <a:off x="4556126" y="4815453"/>
            <a:ext cx="603249" cy="637043"/>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6372646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0539" y="149289"/>
            <a:ext cx="7239000" cy="1143000"/>
          </a:xfrm>
        </p:spPr>
        <p:txBody>
          <a:bodyPr>
            <a:normAutofit fontScale="90000"/>
          </a:bodyPr>
          <a:lstStyle/>
          <a:p>
            <a:r>
              <a:rPr lang="en-US" dirty="0" smtClean="0"/>
              <a:t>Clearance and Width Suggestion for Typical Signal Trace</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27</a:t>
            </a:fld>
            <a:endParaRPr lang="en-US"/>
          </a:p>
        </p:txBody>
      </p:sp>
      <p:sp>
        <p:nvSpPr>
          <p:cNvPr id="6" name="Content Placeholder 5"/>
          <p:cNvSpPr>
            <a:spLocks noGrp="1"/>
          </p:cNvSpPr>
          <p:nvPr>
            <p:ph sz="quarter" idx="14"/>
          </p:nvPr>
        </p:nvSpPr>
        <p:spPr>
          <a:xfrm>
            <a:off x="1321059" y="5572125"/>
            <a:ext cx="7194804" cy="1285875"/>
          </a:xfrm>
        </p:spPr>
        <p:txBody>
          <a:bodyPr>
            <a:normAutofit fontScale="85000" lnSpcReduction="20000"/>
          </a:bodyPr>
          <a:lstStyle/>
          <a:p>
            <a:pPr marL="0" indent="0">
              <a:buNone/>
            </a:pPr>
            <a:r>
              <a:rPr lang="en-US" dirty="0"/>
              <a:t>You have the ability to set things for individual </a:t>
            </a:r>
            <a:r>
              <a:rPr lang="en-US" dirty="0" smtClean="0"/>
              <a:t>nets. On the previous slide, hit nets instead of general. For VDD and GND, you want to set recommended trace to at least 10 mils. </a:t>
            </a:r>
            <a:endParaRPr lang="en-US" dirty="0"/>
          </a:p>
          <a:p>
            <a:pPr marL="0" indent="0">
              <a:buNone/>
            </a:pPr>
            <a:endParaRPr lang="en-US" dirty="0"/>
          </a:p>
        </p:txBody>
      </p:sp>
      <p:pic>
        <p:nvPicPr>
          <p:cNvPr id="9"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334119" y="1411904"/>
            <a:ext cx="7336285" cy="4111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628184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Rule Checker (DRC)</a:t>
            </a:r>
            <a:endParaRPr lang="en-US" dirty="0"/>
          </a:p>
        </p:txBody>
      </p:sp>
      <p:sp>
        <p:nvSpPr>
          <p:cNvPr id="3" name="Content Placeholder 2"/>
          <p:cNvSpPr>
            <a:spLocks noGrp="1"/>
          </p:cNvSpPr>
          <p:nvPr>
            <p:ph idx="1"/>
          </p:nvPr>
        </p:nvSpPr>
        <p:spPr/>
        <p:txBody>
          <a:bodyPr/>
          <a:lstStyle/>
          <a:p>
            <a:r>
              <a:rPr lang="en-US" dirty="0" smtClean="0"/>
              <a:t>The DRC allows us to automatically check any trace routing or part placement we are taking part in as we are doing it</a:t>
            </a:r>
          </a:p>
          <a:p>
            <a:r>
              <a:rPr lang="en-US" dirty="0" smtClean="0"/>
              <a:t>The DRC engine can thus prevent us from creating placements or signal paths that violate a set of predetermined ground rules</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28</a:t>
            </a:fld>
            <a:endParaRPr lang="en-US"/>
          </a:p>
        </p:txBody>
      </p:sp>
    </p:spTree>
    <p:extLst>
      <p:ext uri="{BB962C8B-B14F-4D97-AF65-F5344CB8AC3E}">
        <p14:creationId xmlns:p14="http://schemas.microsoft.com/office/powerpoint/2010/main" val="31912212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turn on the DRC</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29</a:t>
            </a:fld>
            <a:endParaRPr lang="en-US"/>
          </a:p>
        </p:txBody>
      </p:sp>
      <p:sp>
        <p:nvSpPr>
          <p:cNvPr id="4" name="Content Placeholder 3"/>
          <p:cNvSpPr>
            <a:spLocks noGrp="1"/>
          </p:cNvSpPr>
          <p:nvPr>
            <p:ph sz="quarter" idx="13"/>
          </p:nvPr>
        </p:nvSpPr>
        <p:spPr/>
        <p:txBody>
          <a:bodyPr>
            <a:normAutofit fontScale="70000" lnSpcReduction="20000"/>
          </a:bodyPr>
          <a:lstStyle/>
          <a:p>
            <a:r>
              <a:rPr lang="en-US" dirty="0" smtClean="0"/>
              <a:t>Tools-&gt; options</a:t>
            </a:r>
          </a:p>
          <a:p>
            <a:endParaRPr lang="en-US" dirty="0"/>
          </a:p>
          <a:p>
            <a:r>
              <a:rPr lang="en-US" dirty="0" smtClean="0"/>
              <a:t>Hit design on the left</a:t>
            </a:r>
          </a:p>
          <a:p>
            <a:endParaRPr lang="en-US" dirty="0"/>
          </a:p>
          <a:p>
            <a:r>
              <a:rPr lang="en-US" dirty="0" smtClean="0"/>
              <a:t>Turn on DRC (design rule checker) – prevent errors </a:t>
            </a:r>
          </a:p>
          <a:p>
            <a:endParaRPr lang="en-US" dirty="0"/>
          </a:p>
          <a:p>
            <a:r>
              <a:rPr lang="en-US" dirty="0" smtClean="0"/>
              <a:t>This will prevent you from making stupid mistakes. </a:t>
            </a:r>
          </a:p>
          <a:p>
            <a:endParaRPr lang="en-US" dirty="0" smtClean="0"/>
          </a:p>
          <a:p>
            <a:r>
              <a:rPr lang="en-US" dirty="0" smtClean="0">
                <a:solidFill>
                  <a:srgbClr val="FF0000"/>
                </a:solidFill>
              </a:rPr>
              <a:t>YOU WILL HAVE TO CHECK BACK PERIODICALLY TO ENSURE THIS IS ON. WHEN YOU RESTART THE PROGRAM THIS DEFAULTS TO OFF</a:t>
            </a:r>
            <a:endParaRPr lang="en-US" dirty="0">
              <a:solidFill>
                <a:srgbClr val="FF0000"/>
              </a:solidFill>
            </a:endParaRPr>
          </a:p>
          <a:p>
            <a:endParaRPr lang="en-US" dirty="0"/>
          </a:p>
        </p:txBody>
      </p:sp>
      <p:pic>
        <p:nvPicPr>
          <p:cNvPr id="10" name="Picture 3"/>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02225" y="1692090"/>
            <a:ext cx="3730625" cy="3656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6302375" y="3992107"/>
            <a:ext cx="603249" cy="180975"/>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851938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pPr marL="0" indent="0">
              <a:buNone/>
            </a:pPr>
            <a:r>
              <a:rPr lang="en-US" dirty="0" smtClean="0"/>
              <a:t>This tutorial is intended to get people started with the PADS flow. </a:t>
            </a:r>
          </a:p>
          <a:p>
            <a:pPr marL="0" indent="0">
              <a:buNone/>
            </a:pPr>
            <a:endParaRPr lang="en-US" dirty="0"/>
          </a:p>
          <a:p>
            <a:pPr marL="0" indent="0">
              <a:buNone/>
            </a:pPr>
            <a:r>
              <a:rPr lang="en-US" dirty="0" smtClean="0"/>
              <a:t>We use PADS Logic 9.3.1 for schematics and PADS Layout 9.3.1 for PCB layout for this tutorial. </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3</a:t>
            </a:fld>
            <a:endParaRPr lang="en-US"/>
          </a:p>
        </p:txBody>
      </p:sp>
    </p:spTree>
    <p:extLst>
      <p:ext uri="{BB962C8B-B14F-4D97-AF65-F5344CB8AC3E}">
        <p14:creationId xmlns:p14="http://schemas.microsoft.com/office/powerpoint/2010/main" val="375313635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the grid</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30</a:t>
            </a:fld>
            <a:endParaRPr lang="en-US"/>
          </a:p>
        </p:txBody>
      </p:sp>
      <p:sp>
        <p:nvSpPr>
          <p:cNvPr id="4" name="Content Placeholder 3"/>
          <p:cNvSpPr>
            <a:spLocks noGrp="1"/>
          </p:cNvSpPr>
          <p:nvPr>
            <p:ph sz="quarter" idx="13"/>
          </p:nvPr>
        </p:nvSpPr>
        <p:spPr/>
        <p:txBody>
          <a:bodyPr>
            <a:normAutofit fontScale="92500" lnSpcReduction="10000"/>
          </a:bodyPr>
          <a:lstStyle/>
          <a:p>
            <a:r>
              <a:rPr lang="en-US" dirty="0" smtClean="0"/>
              <a:t>The grid is the set of points on which we draw our design, often finer resolution for this grid is desired</a:t>
            </a:r>
          </a:p>
          <a:p>
            <a:r>
              <a:rPr lang="en-US" dirty="0" smtClean="0"/>
              <a:t>Change the design grid, via grid, and fan out </a:t>
            </a:r>
            <a:r>
              <a:rPr lang="en-US" dirty="0" smtClean="0"/>
              <a:t>grid (as shown in the figure). </a:t>
            </a:r>
            <a:endParaRPr lang="en-US" dirty="0" smtClean="0"/>
          </a:p>
          <a:p>
            <a:r>
              <a:rPr lang="en-US" dirty="0" smtClean="0"/>
              <a:t>Uncheck snap to grid </a:t>
            </a:r>
            <a:r>
              <a:rPr lang="en-US" dirty="0" smtClean="0"/>
              <a:t>only for VIA grid. </a:t>
            </a:r>
            <a:endParaRPr lang="en-US" dirty="0" smtClean="0"/>
          </a:p>
        </p:txBody>
      </p:sp>
      <p:pic>
        <p:nvPicPr>
          <p:cNvPr id="14" name="Picture 4"/>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02225" y="1692090"/>
            <a:ext cx="3730625" cy="3656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77020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the number of layers </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31</a:t>
            </a:fld>
            <a:endParaRPr lang="en-US"/>
          </a:p>
        </p:txBody>
      </p:sp>
      <p:sp>
        <p:nvSpPr>
          <p:cNvPr id="4" name="Content Placeholder 3"/>
          <p:cNvSpPr>
            <a:spLocks noGrp="1"/>
          </p:cNvSpPr>
          <p:nvPr>
            <p:ph sz="quarter" idx="13"/>
          </p:nvPr>
        </p:nvSpPr>
        <p:spPr>
          <a:xfrm>
            <a:off x="1216151" y="1325880"/>
            <a:ext cx="3822379" cy="5317516"/>
          </a:xfrm>
        </p:spPr>
        <p:txBody>
          <a:bodyPr>
            <a:normAutofit fontScale="85000" lnSpcReduction="20000"/>
          </a:bodyPr>
          <a:lstStyle/>
          <a:p>
            <a:r>
              <a:rPr lang="en-US" dirty="0" smtClean="0"/>
              <a:t>Setup -&gt; Layer Definition</a:t>
            </a:r>
          </a:p>
          <a:p>
            <a:endParaRPr lang="en-US" dirty="0"/>
          </a:p>
          <a:p>
            <a:r>
              <a:rPr lang="en-US" dirty="0" smtClean="0"/>
              <a:t>The default is a two layer board. You can change this by hitting the modify button. </a:t>
            </a:r>
          </a:p>
          <a:p>
            <a:endParaRPr lang="en-US" dirty="0"/>
          </a:p>
          <a:p>
            <a:r>
              <a:rPr lang="en-US" dirty="0" smtClean="0"/>
              <a:t>To create voltage planes, you need to associate it a layer. To do this click on the layer (aka Bottom), change the plane type to split/mixed and then click on the Assign Nets button and select the net aka (GND) and add it. </a:t>
            </a:r>
          </a:p>
          <a:p>
            <a:endParaRPr lang="en-US" dirty="0"/>
          </a:p>
          <a:p>
            <a:endParaRPr lang="en-US" dirty="0"/>
          </a:p>
        </p:txBody>
      </p:sp>
      <p:pic>
        <p:nvPicPr>
          <p:cNvPr id="7"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306177" y="1325563"/>
            <a:ext cx="3648397" cy="4795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80955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49290"/>
            <a:ext cx="7239000" cy="1143000"/>
          </a:xfrm>
        </p:spPr>
        <p:txBody>
          <a:bodyPr>
            <a:normAutofit fontScale="90000"/>
          </a:bodyPr>
          <a:lstStyle/>
          <a:p>
            <a:r>
              <a:rPr lang="en-US" dirty="0" smtClean="0"/>
              <a:t>Placing components on the board</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32</a:t>
            </a:fld>
            <a:endParaRPr lang="en-US"/>
          </a:p>
        </p:txBody>
      </p:sp>
      <p:sp>
        <p:nvSpPr>
          <p:cNvPr id="4" name="Content Placeholder 3"/>
          <p:cNvSpPr>
            <a:spLocks noGrp="1"/>
          </p:cNvSpPr>
          <p:nvPr>
            <p:ph sz="quarter" idx="13"/>
          </p:nvPr>
        </p:nvSpPr>
        <p:spPr>
          <a:xfrm>
            <a:off x="1141507" y="1979023"/>
            <a:ext cx="3730752" cy="4389120"/>
          </a:xfrm>
        </p:spPr>
        <p:txBody>
          <a:bodyPr>
            <a:normAutofit fontScale="92500" lnSpcReduction="10000"/>
          </a:bodyPr>
          <a:lstStyle/>
          <a:p>
            <a:r>
              <a:rPr lang="en-US" dirty="0" smtClean="0"/>
              <a:t>Right click and select “select components”</a:t>
            </a:r>
          </a:p>
          <a:p>
            <a:endParaRPr lang="en-US" dirty="0"/>
          </a:p>
          <a:p>
            <a:r>
              <a:rPr lang="en-US" dirty="0" smtClean="0"/>
              <a:t>Drag them on to the cut out. </a:t>
            </a:r>
          </a:p>
          <a:p>
            <a:endParaRPr lang="en-US" dirty="0"/>
          </a:p>
          <a:p>
            <a:r>
              <a:rPr lang="en-US" dirty="0" smtClean="0"/>
              <a:t>You can rotate by right clicking on the component and on “Rotate 90 degrees” or by hitting </a:t>
            </a:r>
            <a:r>
              <a:rPr lang="en-US" dirty="0" err="1" smtClean="0"/>
              <a:t>Ctrl+r</a:t>
            </a:r>
            <a:endParaRPr lang="en-US" dirty="0"/>
          </a:p>
        </p:txBody>
      </p:sp>
      <p:pic>
        <p:nvPicPr>
          <p:cNvPr id="10" name="Picture 3"/>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02225" y="1690939"/>
            <a:ext cx="3730625" cy="36586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12440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Helpful tips</a:t>
            </a:r>
            <a:endParaRPr lang="en-US" dirty="0"/>
          </a:p>
        </p:txBody>
      </p:sp>
      <p:sp>
        <p:nvSpPr>
          <p:cNvPr id="6" name="Content Placeholder 5"/>
          <p:cNvSpPr>
            <a:spLocks noGrp="1"/>
          </p:cNvSpPr>
          <p:nvPr>
            <p:ph idx="1"/>
          </p:nvPr>
        </p:nvSpPr>
        <p:spPr/>
        <p:txBody>
          <a:bodyPr>
            <a:normAutofit lnSpcReduction="10000"/>
          </a:bodyPr>
          <a:lstStyle/>
          <a:p>
            <a:r>
              <a:rPr lang="en-US" dirty="0" smtClean="0"/>
              <a:t>Each color corresponds to a layer. You can change these colors through: Setup-&gt;Display Colors </a:t>
            </a:r>
            <a:endParaRPr lang="en-US" dirty="0"/>
          </a:p>
          <a:p>
            <a:r>
              <a:rPr lang="en-US" dirty="0" smtClean="0"/>
              <a:t>You view specific layers by selecting it on the menu bar</a:t>
            </a:r>
          </a:p>
          <a:p>
            <a:endParaRPr lang="en-US" dirty="0"/>
          </a:p>
          <a:p>
            <a:r>
              <a:rPr lang="en-US" dirty="0" smtClean="0"/>
              <a:t>You can place components on the top and bottom layer. To change the side of a component, right click on the component and hit “flip”. </a:t>
            </a:r>
            <a:endParaRPr lang="en-US" dirty="0"/>
          </a:p>
        </p:txBody>
      </p:sp>
      <p:sp>
        <p:nvSpPr>
          <p:cNvPr id="3" name="Slide Number Placeholder 2"/>
          <p:cNvSpPr>
            <a:spLocks noGrp="1"/>
          </p:cNvSpPr>
          <p:nvPr>
            <p:ph type="sldNum" sz="quarter" idx="11"/>
          </p:nvPr>
        </p:nvSpPr>
        <p:spPr/>
        <p:txBody>
          <a:bodyPr/>
          <a:lstStyle/>
          <a:p>
            <a:fld id="{173F9154-291C-425A-A36F-60764B2CA33B}" type="slidenum">
              <a:rPr lang="en-US" smtClean="0"/>
              <a:pPr/>
              <a:t>33</a:t>
            </a:fld>
            <a:endParaRPr lang="en-US"/>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2125" y="3658183"/>
            <a:ext cx="56197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355849" y="3658183"/>
            <a:ext cx="1413717" cy="18991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45062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Documentation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Like all technical works PCBs are documented</a:t>
            </a:r>
          </a:p>
          <a:p>
            <a:r>
              <a:rPr lang="en-US" dirty="0" smtClean="0"/>
              <a:t>This documentation occurs in a layer referred to as the silkscreen (since it is adhered to the solder-masked PCB via a silkscreen process)</a:t>
            </a:r>
          </a:p>
          <a:p>
            <a:r>
              <a:rPr lang="en-US" dirty="0" smtClean="0"/>
              <a:t>When using Advanced Circuits solder-mask and silkscreen errors are generally not significant (they are automatically resolved before production)</a:t>
            </a:r>
          </a:p>
          <a:p>
            <a:r>
              <a:rPr lang="en-US" dirty="0" smtClean="0"/>
              <a:t>Silkscreen Documentation </a:t>
            </a:r>
            <a:r>
              <a:rPr lang="en-US" dirty="0"/>
              <a:t>is extremely </a:t>
            </a:r>
            <a:r>
              <a:rPr lang="en-US" dirty="0" smtClean="0"/>
              <a:t>important</a:t>
            </a:r>
          </a:p>
          <a:p>
            <a:r>
              <a:rPr lang="en-US" dirty="0" smtClean="0"/>
              <a:t>Use Silkscreen Top or Silkscreen Bottom layers for this purpose. Make sure you flip the text in Silkscreen Bottom (check Mirrored), so that it is readable from the bottom plane. </a:t>
            </a:r>
          </a:p>
          <a:p>
            <a:r>
              <a:rPr lang="en-US" dirty="0" smtClean="0"/>
              <a:t>It is important to document because it tells </a:t>
            </a:r>
            <a:r>
              <a:rPr lang="en-US" dirty="0"/>
              <a:t>you which resistor is which so spend time on it. </a:t>
            </a:r>
            <a:endParaRPr lang="en-US" dirty="0" smtClean="0"/>
          </a:p>
          <a:p>
            <a:pPr marL="0" indent="0">
              <a:buNone/>
            </a:pPr>
            <a:endParaRPr lang="en-US" dirty="0"/>
          </a:p>
          <a:p>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34</a:t>
            </a:fld>
            <a:endParaRPr lang="en-US"/>
          </a:p>
        </p:txBody>
      </p:sp>
    </p:spTree>
    <p:extLst>
      <p:ext uri="{BB962C8B-B14F-4D97-AF65-F5344CB8AC3E}">
        <p14:creationId xmlns:p14="http://schemas.microsoft.com/office/powerpoint/2010/main" val="30902854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476654" y="1325563"/>
            <a:ext cx="2981766" cy="438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fontScale="90000"/>
          </a:bodyPr>
          <a:lstStyle/>
          <a:p>
            <a:r>
              <a:rPr lang="en-US" dirty="0" smtClean="0"/>
              <a:t>Let’s move some documentation</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35</a:t>
            </a:fld>
            <a:endParaRPr lang="en-US"/>
          </a:p>
        </p:txBody>
      </p:sp>
      <p:sp>
        <p:nvSpPr>
          <p:cNvPr id="4" name="Content Placeholder 3"/>
          <p:cNvSpPr>
            <a:spLocks noGrp="1"/>
          </p:cNvSpPr>
          <p:nvPr>
            <p:ph sz="quarter" idx="13"/>
          </p:nvPr>
        </p:nvSpPr>
        <p:spPr/>
        <p:txBody>
          <a:bodyPr>
            <a:normAutofit/>
          </a:bodyPr>
          <a:lstStyle/>
          <a:p>
            <a:r>
              <a:rPr lang="en-US" dirty="0" smtClean="0"/>
              <a:t>Right click</a:t>
            </a:r>
            <a:r>
              <a:rPr lang="en-US" dirty="0"/>
              <a:t> </a:t>
            </a:r>
            <a:r>
              <a:rPr lang="en-US" dirty="0" smtClean="0"/>
              <a:t>anywhere and choose “</a:t>
            </a:r>
            <a:r>
              <a:rPr lang="en-US" dirty="0"/>
              <a:t>S</a:t>
            </a:r>
            <a:r>
              <a:rPr lang="en-US" dirty="0" smtClean="0"/>
              <a:t>elect documentation” </a:t>
            </a:r>
          </a:p>
          <a:p>
            <a:r>
              <a:rPr lang="en-US" dirty="0" smtClean="0"/>
              <a:t>Click the documentation you want to move and drag it to a convenient place</a:t>
            </a:r>
          </a:p>
          <a:p>
            <a:pPr marL="0" indent="0">
              <a:buNone/>
            </a:pPr>
            <a:endParaRPr lang="en-US" dirty="0"/>
          </a:p>
        </p:txBody>
      </p:sp>
      <p:sp>
        <p:nvSpPr>
          <p:cNvPr id="6" name="TextBox 5"/>
          <p:cNvSpPr txBox="1"/>
          <p:nvPr/>
        </p:nvSpPr>
        <p:spPr>
          <a:xfrm>
            <a:off x="6486525" y="2063234"/>
            <a:ext cx="696024" cy="369332"/>
          </a:xfrm>
          <a:prstGeom prst="rect">
            <a:avLst/>
          </a:prstGeom>
          <a:noFill/>
        </p:spPr>
        <p:txBody>
          <a:bodyPr wrap="none" rtlCol="0">
            <a:spAutoFit/>
          </a:bodyPr>
          <a:lstStyle/>
          <a:p>
            <a:r>
              <a:rPr lang="en-US" dirty="0" smtClean="0">
                <a:solidFill>
                  <a:srgbClr val="92D050"/>
                </a:solidFill>
              </a:rPr>
              <a:t>Good</a:t>
            </a:r>
            <a:endParaRPr lang="en-US" dirty="0">
              <a:solidFill>
                <a:srgbClr val="92D050"/>
              </a:solidFill>
            </a:endParaRPr>
          </a:p>
        </p:txBody>
      </p:sp>
      <p:sp>
        <p:nvSpPr>
          <p:cNvPr id="7" name="TextBox 6"/>
          <p:cNvSpPr txBox="1"/>
          <p:nvPr/>
        </p:nvSpPr>
        <p:spPr>
          <a:xfrm>
            <a:off x="7658100" y="4429125"/>
            <a:ext cx="542136" cy="369332"/>
          </a:xfrm>
          <a:prstGeom prst="rect">
            <a:avLst/>
          </a:prstGeom>
          <a:noFill/>
        </p:spPr>
        <p:txBody>
          <a:bodyPr wrap="none" rtlCol="0">
            <a:spAutoFit/>
          </a:bodyPr>
          <a:lstStyle/>
          <a:p>
            <a:r>
              <a:rPr lang="en-US" dirty="0" smtClean="0">
                <a:solidFill>
                  <a:srgbClr val="FF0000"/>
                </a:solidFill>
              </a:rPr>
              <a:t>Bad</a:t>
            </a:r>
            <a:endParaRPr lang="en-US" dirty="0">
              <a:solidFill>
                <a:srgbClr val="FF0000"/>
              </a:solidFill>
            </a:endParaRPr>
          </a:p>
        </p:txBody>
      </p:sp>
      <p:sp>
        <p:nvSpPr>
          <p:cNvPr id="5" name="Rectangle 4"/>
          <p:cNvSpPr/>
          <p:nvPr/>
        </p:nvSpPr>
        <p:spPr>
          <a:xfrm>
            <a:off x="6924675" y="4613791"/>
            <a:ext cx="352425" cy="310634"/>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067675" y="2131457"/>
            <a:ext cx="352425" cy="310634"/>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99278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the via shape</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36</a:t>
            </a:fld>
            <a:endParaRPr lang="en-US"/>
          </a:p>
        </p:txBody>
      </p:sp>
      <p:sp>
        <p:nvSpPr>
          <p:cNvPr id="4" name="Content Placeholder 3"/>
          <p:cNvSpPr>
            <a:spLocks noGrp="1"/>
          </p:cNvSpPr>
          <p:nvPr>
            <p:ph sz="quarter" idx="13"/>
          </p:nvPr>
        </p:nvSpPr>
        <p:spPr/>
        <p:txBody>
          <a:bodyPr>
            <a:normAutofit fontScale="85000" lnSpcReduction="20000"/>
          </a:bodyPr>
          <a:lstStyle/>
          <a:p>
            <a:r>
              <a:rPr lang="en-US" dirty="0" smtClean="0"/>
              <a:t>For many applications the default via is too large</a:t>
            </a:r>
          </a:p>
          <a:p>
            <a:r>
              <a:rPr lang="en-US" dirty="0" smtClean="0"/>
              <a:t>Press F2 (to enter the trace routing mode) and click on a pad</a:t>
            </a:r>
          </a:p>
          <a:p>
            <a:r>
              <a:rPr lang="en-US" dirty="0" smtClean="0"/>
              <a:t>Draw a wire out a bit, then right click</a:t>
            </a:r>
            <a:r>
              <a:rPr lang="en-US" dirty="0"/>
              <a:t> </a:t>
            </a:r>
            <a:r>
              <a:rPr lang="en-US" dirty="0" smtClean="0"/>
              <a:t>and select “add via”</a:t>
            </a:r>
          </a:p>
          <a:p>
            <a:r>
              <a:rPr lang="en-US" dirty="0" smtClean="0"/>
              <a:t>Right click again and click on end</a:t>
            </a:r>
            <a:endParaRPr lang="en-US" dirty="0"/>
          </a:p>
          <a:p>
            <a:r>
              <a:rPr lang="en-US" dirty="0" smtClean="0"/>
              <a:t>Or just use </a:t>
            </a:r>
            <a:r>
              <a:rPr lang="en-US" dirty="0" err="1" smtClean="0"/>
              <a:t>Ctrl+Left</a:t>
            </a:r>
            <a:r>
              <a:rPr lang="en-US" dirty="0" smtClean="0"/>
              <a:t> Click shortcut to drop a via in place</a:t>
            </a:r>
            <a:endParaRPr lang="en-US" dirty="0"/>
          </a:p>
        </p:txBody>
      </p:sp>
      <p:pic>
        <p:nvPicPr>
          <p:cNvPr id="7"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00725" y="1400969"/>
            <a:ext cx="2333625" cy="423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94323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16114"/>
            <a:ext cx="7239000" cy="1143000"/>
          </a:xfrm>
        </p:spPr>
        <p:txBody>
          <a:bodyPr>
            <a:normAutofit/>
          </a:bodyPr>
          <a:lstStyle/>
          <a:p>
            <a:r>
              <a:rPr lang="en-US" dirty="0" smtClean="0"/>
              <a:t>Editing </a:t>
            </a:r>
            <a:r>
              <a:rPr lang="en-US" dirty="0" err="1" smtClean="0"/>
              <a:t>Vias</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37</a:t>
            </a:fld>
            <a:endParaRPr lang="en-US"/>
          </a:p>
        </p:txBody>
      </p:sp>
      <p:sp>
        <p:nvSpPr>
          <p:cNvPr id="4" name="Content Placeholder 3"/>
          <p:cNvSpPr>
            <a:spLocks noGrp="1"/>
          </p:cNvSpPr>
          <p:nvPr>
            <p:ph sz="quarter" idx="13"/>
          </p:nvPr>
        </p:nvSpPr>
        <p:spPr/>
        <p:txBody>
          <a:bodyPr/>
          <a:lstStyle/>
          <a:p>
            <a:r>
              <a:rPr lang="en-US" dirty="0" smtClean="0"/>
              <a:t>Hit escape to exit the routing mode</a:t>
            </a:r>
          </a:p>
          <a:p>
            <a:r>
              <a:rPr lang="en-US" dirty="0" smtClean="0"/>
              <a:t>Right click “Select Pins/</a:t>
            </a:r>
            <a:r>
              <a:rPr lang="en-US" dirty="0" err="1" smtClean="0"/>
              <a:t>Vias</a:t>
            </a:r>
            <a:r>
              <a:rPr lang="en-US" dirty="0" smtClean="0"/>
              <a:t>/Tacks” </a:t>
            </a:r>
          </a:p>
          <a:p>
            <a:r>
              <a:rPr lang="en-US" dirty="0" smtClean="0"/>
              <a:t>Click on the via to highlight it, right click on it, and select “properties”. </a:t>
            </a:r>
          </a:p>
          <a:p>
            <a:r>
              <a:rPr lang="en-US" dirty="0" smtClean="0"/>
              <a:t>Click on the Pad Stack </a:t>
            </a:r>
            <a:endParaRPr lang="en-US" dirty="0"/>
          </a:p>
        </p:txBody>
      </p:sp>
      <p:pic>
        <p:nvPicPr>
          <p:cNvPr id="7"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395912" y="1734344"/>
            <a:ext cx="3143250" cy="3571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7035800" y="3992107"/>
            <a:ext cx="603249" cy="646568"/>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8513530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the Via Pad Stack</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38</a:t>
            </a:fld>
            <a:endParaRPr lang="en-US"/>
          </a:p>
        </p:txBody>
      </p:sp>
      <p:sp>
        <p:nvSpPr>
          <p:cNvPr id="4" name="Content Placeholder 3"/>
          <p:cNvSpPr>
            <a:spLocks noGrp="1"/>
          </p:cNvSpPr>
          <p:nvPr>
            <p:ph sz="quarter" idx="13"/>
          </p:nvPr>
        </p:nvSpPr>
        <p:spPr/>
        <p:txBody>
          <a:bodyPr>
            <a:normAutofit fontScale="85000" lnSpcReduction="10000"/>
          </a:bodyPr>
          <a:lstStyle/>
          <a:p>
            <a:r>
              <a:rPr lang="en-US" dirty="0" smtClean="0"/>
              <a:t>The pad stack represents the interaction of the pad with each of the subsequent PCB layers</a:t>
            </a:r>
          </a:p>
          <a:p>
            <a:r>
              <a:rPr lang="en-US" dirty="0" smtClean="0"/>
              <a:t>Editing the pad stack allows us to change the </a:t>
            </a:r>
            <a:r>
              <a:rPr lang="en-US" dirty="0" err="1" smtClean="0"/>
              <a:t>via’s</a:t>
            </a:r>
            <a:r>
              <a:rPr lang="en-US" dirty="0" smtClean="0"/>
              <a:t> pad diameter (its metal outline) and drill size</a:t>
            </a:r>
          </a:p>
          <a:p>
            <a:r>
              <a:rPr lang="en-US" dirty="0" smtClean="0"/>
              <a:t>Some smaller via reference settings:</a:t>
            </a:r>
          </a:p>
          <a:p>
            <a:pPr lvl="1"/>
            <a:r>
              <a:rPr lang="en-US" dirty="0" smtClean="0"/>
              <a:t>Diameter: 27 mil</a:t>
            </a:r>
          </a:p>
          <a:p>
            <a:pPr lvl="1"/>
            <a:r>
              <a:rPr lang="en-US" dirty="0" smtClean="0"/>
              <a:t>Drill </a:t>
            </a:r>
            <a:r>
              <a:rPr lang="en-US" dirty="0"/>
              <a:t>S</a:t>
            </a:r>
            <a:r>
              <a:rPr lang="en-US" dirty="0" smtClean="0"/>
              <a:t>ize: 15 mil</a:t>
            </a:r>
          </a:p>
        </p:txBody>
      </p:sp>
      <p:pic>
        <p:nvPicPr>
          <p:cNvPr id="7"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02225" y="1457770"/>
            <a:ext cx="3730625" cy="41250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6734174" y="1601332"/>
            <a:ext cx="933451" cy="646568"/>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ectangle 8"/>
          <p:cNvSpPr/>
          <p:nvPr/>
        </p:nvSpPr>
        <p:spPr>
          <a:xfrm>
            <a:off x="6321425" y="3705791"/>
            <a:ext cx="603249" cy="323284"/>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9"/>
          <p:cNvSpPr/>
          <p:nvPr/>
        </p:nvSpPr>
        <p:spPr>
          <a:xfrm>
            <a:off x="6502400" y="4553516"/>
            <a:ext cx="603249" cy="323284"/>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7938065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Signing the board</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39</a:t>
            </a:fld>
            <a:endParaRPr lang="en-US"/>
          </a:p>
        </p:txBody>
      </p:sp>
      <p:sp>
        <p:nvSpPr>
          <p:cNvPr id="4" name="Content Placeholder 3"/>
          <p:cNvSpPr>
            <a:spLocks noGrp="1"/>
          </p:cNvSpPr>
          <p:nvPr>
            <p:ph sz="quarter" idx="13"/>
          </p:nvPr>
        </p:nvSpPr>
        <p:spPr/>
        <p:txBody>
          <a:bodyPr>
            <a:normAutofit lnSpcReduction="10000"/>
          </a:bodyPr>
          <a:lstStyle/>
          <a:p>
            <a:endParaRPr lang="en-US" dirty="0" smtClean="0"/>
          </a:p>
          <a:p>
            <a:endParaRPr lang="en-US" dirty="0"/>
          </a:p>
          <a:p>
            <a:r>
              <a:rPr lang="en-US" dirty="0" smtClean="0"/>
              <a:t>You will have to turn off the DRC to edit the silkscreen. </a:t>
            </a:r>
          </a:p>
          <a:p>
            <a:r>
              <a:rPr lang="en-US" dirty="0" smtClean="0"/>
              <a:t>Select “Silkscreen Top”</a:t>
            </a:r>
          </a:p>
          <a:p>
            <a:r>
              <a:rPr lang="en-US" dirty="0" smtClean="0"/>
              <a:t>Change the size/width</a:t>
            </a:r>
          </a:p>
          <a:p>
            <a:r>
              <a:rPr lang="en-US" dirty="0" smtClean="0"/>
              <a:t>End result:</a:t>
            </a:r>
            <a:endParaRPr lang="en-US" dirty="0"/>
          </a:p>
        </p:txBody>
      </p:sp>
      <p:pic>
        <p:nvPicPr>
          <p:cNvPr id="7"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495925" y="2524919"/>
            <a:ext cx="2981325" cy="3895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5963" y="1266825"/>
            <a:ext cx="5972175"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1738" y="5619750"/>
            <a:ext cx="1819275" cy="1085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3702051" y="1648391"/>
            <a:ext cx="301624" cy="323284"/>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Rectangle 10"/>
          <p:cNvSpPr/>
          <p:nvPr/>
        </p:nvSpPr>
        <p:spPr>
          <a:xfrm>
            <a:off x="5588000" y="3696265"/>
            <a:ext cx="2708275" cy="389959"/>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Rectangle 11"/>
          <p:cNvSpPr/>
          <p:nvPr/>
        </p:nvSpPr>
        <p:spPr>
          <a:xfrm>
            <a:off x="5695950" y="4553515"/>
            <a:ext cx="1571625" cy="428059"/>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Rectangle 12"/>
          <p:cNvSpPr/>
          <p:nvPr/>
        </p:nvSpPr>
        <p:spPr>
          <a:xfrm>
            <a:off x="5588000" y="2924741"/>
            <a:ext cx="603249" cy="323284"/>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763867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Layout</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4</a:t>
            </a:fld>
            <a:endParaRPr lang="en-US"/>
          </a:p>
        </p:txBody>
      </p:sp>
    </p:spTree>
    <p:extLst>
      <p:ext uri="{BB962C8B-B14F-4D97-AF65-F5344CB8AC3E}">
        <p14:creationId xmlns:p14="http://schemas.microsoft.com/office/powerpoint/2010/main" val="41974793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Copper Pours (Planes)</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40</a:t>
            </a:fld>
            <a:endParaRPr lang="en-US"/>
          </a:p>
        </p:txBody>
      </p:sp>
      <p:sp>
        <p:nvSpPr>
          <p:cNvPr id="4" name="Content Placeholder 3"/>
          <p:cNvSpPr>
            <a:spLocks noGrp="1"/>
          </p:cNvSpPr>
          <p:nvPr>
            <p:ph sz="quarter" idx="13"/>
          </p:nvPr>
        </p:nvSpPr>
        <p:spPr>
          <a:xfrm>
            <a:off x="1216151" y="1325880"/>
            <a:ext cx="3747735" cy="4958806"/>
          </a:xfrm>
        </p:spPr>
        <p:txBody>
          <a:bodyPr>
            <a:normAutofit fontScale="92500"/>
          </a:bodyPr>
          <a:lstStyle/>
          <a:p>
            <a:r>
              <a:rPr lang="en-US" dirty="0" smtClean="0"/>
              <a:t>The X means that it will be tied to a plane (which we defined earlier). We need to pour a copper plane. </a:t>
            </a:r>
          </a:p>
          <a:p>
            <a:r>
              <a:rPr lang="en-US" dirty="0" smtClean="0"/>
              <a:t>A copper plane lies in a layer of the PCB and provides a large contact area for </a:t>
            </a:r>
            <a:r>
              <a:rPr lang="en-US" dirty="0" err="1" smtClean="0"/>
              <a:t>vias</a:t>
            </a:r>
            <a:r>
              <a:rPr lang="en-US" dirty="0" smtClean="0"/>
              <a:t> and/or traces to connect (</a:t>
            </a:r>
            <a:r>
              <a:rPr lang="en-US" dirty="0" err="1" smtClean="0"/>
              <a:t>Vdd</a:t>
            </a:r>
            <a:r>
              <a:rPr lang="en-US" dirty="0" smtClean="0"/>
              <a:t> and GND are commonly used planes)</a:t>
            </a:r>
          </a:p>
          <a:p>
            <a:endParaRPr lang="en-US" dirty="0" smtClean="0"/>
          </a:p>
          <a:p>
            <a:endParaRPr lang="en-US" dirty="0"/>
          </a:p>
        </p:txBody>
      </p:sp>
      <p:pic>
        <p:nvPicPr>
          <p:cNvPr id="7"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087711" y="1422400"/>
            <a:ext cx="3834779" cy="1614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http://dangerousprototypes.com/wp-content/media/2012/02/IMG_10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6947" y="4905829"/>
            <a:ext cx="2918806" cy="177074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cyberfish.wecheer.com/tmp/board-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76947" y="3164113"/>
            <a:ext cx="2918805" cy="1559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05457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16113"/>
            <a:ext cx="7239000" cy="881743"/>
          </a:xfrm>
        </p:spPr>
        <p:txBody>
          <a:bodyPr/>
          <a:lstStyle/>
          <a:p>
            <a:r>
              <a:rPr lang="en-US" dirty="0" smtClean="0"/>
              <a:t>Performing Copper Pours</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41</a:t>
            </a:fld>
            <a:endParaRPr lang="en-US"/>
          </a:p>
        </p:txBody>
      </p:sp>
      <p:sp>
        <p:nvSpPr>
          <p:cNvPr id="4" name="Content Placeholder 3"/>
          <p:cNvSpPr>
            <a:spLocks noGrp="1"/>
          </p:cNvSpPr>
          <p:nvPr>
            <p:ph sz="quarter" idx="13"/>
          </p:nvPr>
        </p:nvSpPr>
        <p:spPr>
          <a:xfrm>
            <a:off x="1216151" y="1175657"/>
            <a:ext cx="5909959" cy="5384800"/>
          </a:xfrm>
        </p:spPr>
        <p:txBody>
          <a:bodyPr>
            <a:normAutofit fontScale="85000" lnSpcReduction="20000"/>
          </a:bodyPr>
          <a:lstStyle/>
          <a:p>
            <a:r>
              <a:rPr lang="en-US" dirty="0"/>
              <a:t>Turn DRC back on, if it isn’t </a:t>
            </a:r>
            <a:r>
              <a:rPr lang="en-US" dirty="0" smtClean="0"/>
              <a:t>already</a:t>
            </a:r>
          </a:p>
          <a:p>
            <a:r>
              <a:rPr lang="en-US" dirty="0">
                <a:solidFill>
                  <a:schemeClr val="tx1">
                    <a:lumMod val="50000"/>
                  </a:schemeClr>
                </a:solidFill>
              </a:rPr>
              <a:t>If you need to flood a GND or the Voltage plane after </a:t>
            </a:r>
            <a:r>
              <a:rPr lang="en-US" dirty="0" err="1">
                <a:solidFill>
                  <a:schemeClr val="tx1">
                    <a:lumMod val="50000"/>
                  </a:schemeClr>
                </a:solidFill>
              </a:rPr>
              <a:t>Autorouting</a:t>
            </a:r>
            <a:r>
              <a:rPr lang="en-US" dirty="0">
                <a:solidFill>
                  <a:schemeClr val="tx1">
                    <a:lumMod val="50000"/>
                  </a:schemeClr>
                </a:solidFill>
              </a:rPr>
              <a:t>, you will need to create the outline before </a:t>
            </a:r>
            <a:r>
              <a:rPr lang="en-US" dirty="0" err="1">
                <a:solidFill>
                  <a:schemeClr val="tx1">
                    <a:lumMod val="50000"/>
                  </a:schemeClr>
                </a:solidFill>
              </a:rPr>
              <a:t>Autorouting</a:t>
            </a:r>
            <a:r>
              <a:rPr lang="en-US" dirty="0">
                <a:solidFill>
                  <a:schemeClr val="tx1">
                    <a:lumMod val="50000"/>
                  </a:schemeClr>
                </a:solidFill>
              </a:rPr>
              <a:t>. For this </a:t>
            </a:r>
          </a:p>
          <a:p>
            <a:endParaRPr lang="en-US" dirty="0" smtClean="0"/>
          </a:p>
          <a:p>
            <a:endParaRPr lang="en-US" dirty="0"/>
          </a:p>
          <a:p>
            <a:endParaRPr lang="en-US" dirty="0" smtClean="0"/>
          </a:p>
          <a:p>
            <a:r>
              <a:rPr lang="en-US" dirty="0" smtClean="0"/>
              <a:t>Set the layer you want to make the pour in on top</a:t>
            </a:r>
          </a:p>
          <a:p>
            <a:endParaRPr lang="en-US" dirty="0" smtClean="0"/>
          </a:p>
          <a:p>
            <a:endParaRPr lang="en-US" dirty="0"/>
          </a:p>
          <a:p>
            <a:r>
              <a:rPr lang="en-US" dirty="0" smtClean="0"/>
              <a:t>Hit the copper pour button and create a polygon around where you want to pour copper. </a:t>
            </a:r>
            <a:endParaRPr lang="en-US"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5508" y="2709153"/>
            <a:ext cx="5610225" cy="771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Grp="1" noChangeAspect="1" noChangeArrowheads="1"/>
          </p:cNvPicPr>
          <p:nvPr>
            <p:ph sz="quarter" idx="14"/>
          </p:nvPr>
        </p:nvPicPr>
        <p:blipFill>
          <a:blip r:embed="rId3">
            <a:extLst>
              <a:ext uri="{28A0092B-C50C-407E-A947-70E740481C1C}">
                <a14:useLocalDpi xmlns:a14="http://schemas.microsoft.com/office/drawing/2010/main" val="0"/>
              </a:ext>
            </a:extLst>
          </a:blip>
          <a:srcRect/>
          <a:stretch>
            <a:fillRect/>
          </a:stretch>
        </p:blipFill>
        <p:spPr bwMode="auto">
          <a:xfrm>
            <a:off x="6842632" y="4733570"/>
            <a:ext cx="2301368" cy="1929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3292475" y="3258004"/>
            <a:ext cx="250825" cy="29471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3846570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Performing Copper Pours</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42</a:t>
            </a:fld>
            <a:endParaRPr lang="en-US"/>
          </a:p>
        </p:txBody>
      </p:sp>
      <p:sp>
        <p:nvSpPr>
          <p:cNvPr id="4" name="Content Placeholder 3"/>
          <p:cNvSpPr>
            <a:spLocks noGrp="1"/>
          </p:cNvSpPr>
          <p:nvPr>
            <p:ph sz="quarter" idx="13"/>
          </p:nvPr>
        </p:nvSpPr>
        <p:spPr>
          <a:xfrm>
            <a:off x="1216152" y="1325879"/>
            <a:ext cx="3730752" cy="5147491"/>
          </a:xfrm>
        </p:spPr>
        <p:txBody>
          <a:bodyPr>
            <a:normAutofit lnSpcReduction="10000"/>
          </a:bodyPr>
          <a:lstStyle/>
          <a:p>
            <a:r>
              <a:rPr lang="en-US" dirty="0" smtClean="0"/>
              <a:t>Select desired layer for the pour (in this case: bottom) </a:t>
            </a:r>
          </a:p>
          <a:p>
            <a:r>
              <a:rPr lang="en-US" dirty="0" smtClean="0"/>
              <a:t>Select desired net for the pour (in this case: GND)</a:t>
            </a:r>
          </a:p>
          <a:p>
            <a:r>
              <a:rPr lang="en-US" dirty="0" smtClean="0"/>
              <a:t>Hit okay to create the pour</a:t>
            </a:r>
          </a:p>
          <a:p>
            <a:r>
              <a:rPr lang="en-US" b="1" dirty="0" smtClean="0"/>
              <a:t>NOTE:</a:t>
            </a:r>
            <a:r>
              <a:rPr lang="en-US" dirty="0" smtClean="0"/>
              <a:t> This will not fill the pour, only create the fill outline on the PCB</a:t>
            </a:r>
            <a:endParaRPr lang="en-US" b="1" dirty="0"/>
          </a:p>
        </p:txBody>
      </p:sp>
      <p:pic>
        <p:nvPicPr>
          <p:cNvPr id="9" name="Picture 3"/>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02225" y="1509842"/>
            <a:ext cx="3730625" cy="4020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5235575" y="2912781"/>
            <a:ext cx="3502025" cy="29471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Rectangle 10"/>
          <p:cNvSpPr/>
          <p:nvPr/>
        </p:nvSpPr>
        <p:spPr>
          <a:xfrm>
            <a:off x="5273675" y="3737258"/>
            <a:ext cx="3349625" cy="29471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5324963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Autorouting</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43</a:t>
            </a:fld>
            <a:endParaRPr lang="en-US"/>
          </a:p>
        </p:txBody>
      </p:sp>
      <p:sp>
        <p:nvSpPr>
          <p:cNvPr id="4" name="Content Placeholder 3"/>
          <p:cNvSpPr>
            <a:spLocks noGrp="1"/>
          </p:cNvSpPr>
          <p:nvPr>
            <p:ph sz="quarter" idx="13"/>
          </p:nvPr>
        </p:nvSpPr>
        <p:spPr>
          <a:xfrm>
            <a:off x="1216152" y="1325880"/>
            <a:ext cx="3730752" cy="2912291"/>
          </a:xfrm>
        </p:spPr>
        <p:txBody>
          <a:bodyPr>
            <a:normAutofit lnSpcReduction="10000"/>
          </a:bodyPr>
          <a:lstStyle/>
          <a:p>
            <a:r>
              <a:rPr lang="en-US" dirty="0" smtClean="0"/>
              <a:t>Turn on DRC </a:t>
            </a:r>
          </a:p>
          <a:p>
            <a:r>
              <a:rPr lang="en-US" dirty="0" smtClean="0"/>
              <a:t>Tools -&gt; Pads Router </a:t>
            </a:r>
          </a:p>
          <a:p>
            <a:r>
              <a:rPr lang="en-US" dirty="0" smtClean="0"/>
              <a:t>Hit proceed</a:t>
            </a:r>
          </a:p>
          <a:p>
            <a:endParaRPr lang="en-US" dirty="0"/>
          </a:p>
          <a:p>
            <a:r>
              <a:rPr lang="en-US" dirty="0" smtClean="0"/>
              <a:t>A new program will open up. </a:t>
            </a:r>
          </a:p>
          <a:p>
            <a:endParaRPr lang="en-US" dirty="0"/>
          </a:p>
        </p:txBody>
      </p:sp>
      <p:pic>
        <p:nvPicPr>
          <p:cNvPr id="7"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781425" y="4028238"/>
            <a:ext cx="5087264" cy="2256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39127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Autorouting</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44</a:t>
            </a:fld>
            <a:endParaRPr lang="en-US"/>
          </a:p>
        </p:txBody>
      </p:sp>
      <p:sp>
        <p:nvSpPr>
          <p:cNvPr id="4" name="Content Placeholder 3"/>
          <p:cNvSpPr>
            <a:spLocks noGrp="1"/>
          </p:cNvSpPr>
          <p:nvPr>
            <p:ph sz="quarter" idx="13"/>
          </p:nvPr>
        </p:nvSpPr>
        <p:spPr>
          <a:xfrm>
            <a:off x="1216152" y="1325880"/>
            <a:ext cx="7356348" cy="4389120"/>
          </a:xfrm>
        </p:spPr>
        <p:txBody>
          <a:bodyPr/>
          <a:lstStyle/>
          <a:p>
            <a:r>
              <a:rPr lang="en-US" dirty="0" smtClean="0"/>
              <a:t>Tools -&gt; </a:t>
            </a:r>
            <a:r>
              <a:rPr lang="en-US" dirty="0" err="1" smtClean="0"/>
              <a:t>Autoroute</a:t>
            </a:r>
            <a:r>
              <a:rPr lang="en-US" dirty="0" smtClean="0"/>
              <a:t> -&gt; Start</a:t>
            </a:r>
          </a:p>
          <a:p>
            <a:r>
              <a:rPr lang="en-US" dirty="0" smtClean="0"/>
              <a:t>You’ll see your board routed </a:t>
            </a:r>
          </a:p>
          <a:p>
            <a:r>
              <a:rPr lang="en-US" b="1" dirty="0" smtClean="0"/>
              <a:t>Always look at your output window to see if all traces were routed</a:t>
            </a:r>
          </a:p>
          <a:p>
            <a:r>
              <a:rPr lang="en-US" dirty="0" smtClean="0"/>
              <a:t>If everything looks alright, hit tools-&gt; verify design. </a:t>
            </a:r>
          </a:p>
          <a:p>
            <a:r>
              <a:rPr lang="en-US" dirty="0" smtClean="0"/>
              <a:t>Save and quit this router. Open up the file in Pads Layout. </a:t>
            </a:r>
            <a:endParaRPr lang="en-US" dirty="0"/>
          </a:p>
        </p:txBody>
      </p:sp>
      <p:pic>
        <p:nvPicPr>
          <p:cNvPr id="7"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1315556" y="5260976"/>
            <a:ext cx="7069619" cy="1304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654175" y="5410766"/>
            <a:ext cx="4470400" cy="29471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082880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1888" y="-142423"/>
            <a:ext cx="7239000" cy="1143000"/>
          </a:xfrm>
        </p:spPr>
        <p:txBody>
          <a:bodyPr/>
          <a:lstStyle/>
          <a:p>
            <a:r>
              <a:rPr lang="en-US" dirty="0" smtClean="0"/>
              <a:t>Filling Copper Pours</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45</a:t>
            </a:fld>
            <a:endParaRPr lang="en-US"/>
          </a:p>
        </p:txBody>
      </p:sp>
      <p:sp>
        <p:nvSpPr>
          <p:cNvPr id="4" name="Content Placeholder 3"/>
          <p:cNvSpPr>
            <a:spLocks noGrp="1"/>
          </p:cNvSpPr>
          <p:nvPr>
            <p:ph sz="quarter" idx="13"/>
          </p:nvPr>
        </p:nvSpPr>
        <p:spPr>
          <a:xfrm>
            <a:off x="1216152" y="1904998"/>
            <a:ext cx="3730752" cy="4640945"/>
          </a:xfrm>
        </p:spPr>
        <p:txBody>
          <a:bodyPr>
            <a:normAutofit/>
          </a:bodyPr>
          <a:lstStyle/>
          <a:p>
            <a:r>
              <a:rPr lang="en-US" dirty="0" smtClean="0"/>
              <a:t>Hit the flood button and touch one of the sides of your copper plane</a:t>
            </a:r>
          </a:p>
          <a:p>
            <a:r>
              <a:rPr lang="en-US" dirty="0" smtClean="0"/>
              <a:t>Hit okay. You should get something like this. </a:t>
            </a:r>
          </a:p>
          <a:p>
            <a:r>
              <a:rPr lang="en-US" i="1" dirty="0" smtClean="0"/>
              <a:t>Alternatively: </a:t>
            </a:r>
            <a:r>
              <a:rPr lang="en-US" dirty="0" smtClean="0"/>
              <a:t>use the “Fast Flood” option to fill all pours at once </a:t>
            </a:r>
            <a:endParaRPr lang="en-US"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7613" y="1095374"/>
            <a:ext cx="5667375"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Grp="1" noChangeAspect="1" noChangeArrowheads="1"/>
          </p:cNvPicPr>
          <p:nvPr>
            <p:ph sz="quarter" idx="14"/>
          </p:nvPr>
        </p:nvPicPr>
        <p:blipFill>
          <a:blip r:embed="rId3">
            <a:extLst>
              <a:ext uri="{28A0092B-C50C-407E-A947-70E740481C1C}">
                <a14:useLocalDpi xmlns:a14="http://schemas.microsoft.com/office/drawing/2010/main" val="0"/>
              </a:ext>
            </a:extLst>
          </a:blip>
          <a:srcRect/>
          <a:stretch>
            <a:fillRect/>
          </a:stretch>
        </p:blipFill>
        <p:spPr bwMode="auto">
          <a:xfrm>
            <a:off x="5140325" y="2304816"/>
            <a:ext cx="3730625" cy="3675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4371976" y="1311415"/>
            <a:ext cx="379412" cy="377542"/>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0335407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Verification</a:t>
            </a:r>
            <a:endParaRPr lang="en-US" dirty="0"/>
          </a:p>
        </p:txBody>
      </p:sp>
      <p:sp>
        <p:nvSpPr>
          <p:cNvPr id="3" name="Content Placeholder 2"/>
          <p:cNvSpPr>
            <a:spLocks noGrp="1"/>
          </p:cNvSpPr>
          <p:nvPr>
            <p:ph idx="1"/>
          </p:nvPr>
        </p:nvSpPr>
        <p:spPr/>
        <p:txBody>
          <a:bodyPr>
            <a:normAutofit lnSpcReduction="10000"/>
          </a:bodyPr>
          <a:lstStyle/>
          <a:p>
            <a:r>
              <a:rPr lang="en-US" dirty="0" smtClean="0"/>
              <a:t>We can now verify that our design passes all the rules set earlier</a:t>
            </a:r>
          </a:p>
          <a:p>
            <a:r>
              <a:rPr lang="en-US" dirty="0" smtClean="0"/>
              <a:t>We can check:</a:t>
            </a:r>
          </a:p>
          <a:p>
            <a:pPr lvl="1"/>
            <a:r>
              <a:rPr lang="en-US" dirty="0" smtClean="0"/>
              <a:t>Clearance: The space between parts/</a:t>
            </a:r>
            <a:r>
              <a:rPr lang="en-US" dirty="0" err="1" smtClean="0"/>
              <a:t>vias</a:t>
            </a:r>
            <a:r>
              <a:rPr lang="en-US" dirty="0" smtClean="0"/>
              <a:t>/traces is sufficient</a:t>
            </a:r>
          </a:p>
          <a:p>
            <a:pPr lvl="1"/>
            <a:r>
              <a:rPr lang="en-US" dirty="0" smtClean="0"/>
              <a:t>Connectivity: The drawn traces correspond exactly to those indicated in the </a:t>
            </a:r>
            <a:r>
              <a:rPr lang="en-US" dirty="0" err="1" smtClean="0"/>
              <a:t>netlist</a:t>
            </a:r>
            <a:endParaRPr lang="en-US" dirty="0" smtClean="0"/>
          </a:p>
          <a:p>
            <a:pPr lvl="1"/>
            <a:r>
              <a:rPr lang="en-US" dirty="0" smtClean="0"/>
              <a:t>Fabrication: Common design flaws. Principally </a:t>
            </a:r>
            <a:r>
              <a:rPr lang="en-US" i="1" dirty="0" smtClean="0"/>
              <a:t>acid traps</a:t>
            </a:r>
            <a:r>
              <a:rPr lang="en-US" dirty="0" smtClean="0"/>
              <a:t>, which occur where a PCB trace achieves an angle of less than 90 degrees with an incident face. This may result in etchant being trapped in the corner through washing and corresponding degradation (along with possible failure) of the connection later on</a:t>
            </a:r>
          </a:p>
          <a:p>
            <a:pPr marL="457200" lvl="1" indent="0">
              <a:buNone/>
            </a:pPr>
            <a:r>
              <a:rPr lang="en-US" dirty="0"/>
              <a:t>	</a:t>
            </a:r>
            <a:r>
              <a:rPr lang="en-US" dirty="0" smtClean="0"/>
              <a:t>Other fabrication tests may yield silkscreen or solder-mask errors 	which can be ignored.</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46</a:t>
            </a:fld>
            <a:endParaRPr lang="en-US"/>
          </a:p>
        </p:txBody>
      </p:sp>
    </p:spTree>
    <p:extLst>
      <p:ext uri="{BB962C8B-B14F-4D97-AF65-F5344CB8AC3E}">
        <p14:creationId xmlns:p14="http://schemas.microsoft.com/office/powerpoint/2010/main" val="25005260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Verification</a:t>
            </a:r>
            <a:endParaRPr lang="en-US" dirty="0"/>
          </a:p>
        </p:txBody>
      </p:sp>
      <p:sp>
        <p:nvSpPr>
          <p:cNvPr id="3" name="Slide Number Placeholder 2"/>
          <p:cNvSpPr>
            <a:spLocks noGrp="1"/>
          </p:cNvSpPr>
          <p:nvPr>
            <p:ph type="sldNum" sz="quarter" idx="12"/>
          </p:nvPr>
        </p:nvSpPr>
        <p:spPr/>
        <p:txBody>
          <a:bodyPr/>
          <a:lstStyle/>
          <a:p>
            <a:fld id="{173F9154-291C-425A-A36F-60764B2CA33B}" type="slidenum">
              <a:rPr lang="en-US" smtClean="0"/>
              <a:pPr/>
              <a:t>47</a:t>
            </a:fld>
            <a:endParaRPr lang="en-US"/>
          </a:p>
        </p:txBody>
      </p:sp>
      <p:sp>
        <p:nvSpPr>
          <p:cNvPr id="4" name="Content Placeholder 3"/>
          <p:cNvSpPr>
            <a:spLocks noGrp="1"/>
          </p:cNvSpPr>
          <p:nvPr>
            <p:ph sz="quarter" idx="13"/>
          </p:nvPr>
        </p:nvSpPr>
        <p:spPr>
          <a:xfrm>
            <a:off x="1216152" y="1325880"/>
            <a:ext cx="3730752" cy="5176520"/>
          </a:xfrm>
        </p:spPr>
        <p:txBody>
          <a:bodyPr>
            <a:normAutofit fontScale="92500"/>
          </a:bodyPr>
          <a:lstStyle/>
          <a:p>
            <a:r>
              <a:rPr lang="en-US" dirty="0" smtClean="0"/>
              <a:t>Tools -&gt; Verify Design</a:t>
            </a:r>
          </a:p>
          <a:p>
            <a:r>
              <a:rPr lang="en-US" dirty="0" smtClean="0"/>
              <a:t>Ensure you can see the whole board. </a:t>
            </a:r>
          </a:p>
          <a:p>
            <a:r>
              <a:rPr lang="en-US" dirty="0" smtClean="0"/>
              <a:t>Do the following tests:</a:t>
            </a:r>
          </a:p>
          <a:p>
            <a:pPr lvl="1"/>
            <a:r>
              <a:rPr lang="en-US" dirty="0" smtClean="0"/>
              <a:t>Clearance</a:t>
            </a:r>
          </a:p>
          <a:p>
            <a:pPr lvl="1"/>
            <a:r>
              <a:rPr lang="en-US" dirty="0" smtClean="0"/>
              <a:t>Connectivity </a:t>
            </a:r>
          </a:p>
          <a:p>
            <a:pPr lvl="1"/>
            <a:r>
              <a:rPr lang="en-US" dirty="0" smtClean="0"/>
              <a:t>Fabrication (only worry about acid trap errors)</a:t>
            </a:r>
          </a:p>
          <a:p>
            <a:r>
              <a:rPr lang="en-US" dirty="0" smtClean="0"/>
              <a:t>Correct any errors and run tests iteratively until there are no relevant failures</a:t>
            </a:r>
            <a:endParaRPr lang="en-US" dirty="0"/>
          </a:p>
        </p:txBody>
      </p:sp>
      <p:pic>
        <p:nvPicPr>
          <p:cNvPr id="7"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02225" y="2117596"/>
            <a:ext cx="3730625" cy="2805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27383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r>
              <a:rPr lang="en-US" dirty="0" smtClean="0"/>
              <a:t>See the PADS CAM Export and DFM submission tutorial for affiliated output file generation and board submission</a:t>
            </a:r>
            <a:endParaRPr lang="en-US" dirty="0"/>
          </a:p>
        </p:txBody>
      </p:sp>
      <p:sp>
        <p:nvSpPr>
          <p:cNvPr id="6" name="Title 5"/>
          <p:cNvSpPr>
            <a:spLocks noGrp="1"/>
          </p:cNvSpPr>
          <p:nvPr>
            <p:ph type="title"/>
          </p:nvPr>
        </p:nvSpPr>
        <p:spPr/>
        <p:txBody>
          <a:bodyPr/>
          <a:lstStyle/>
          <a:p>
            <a:r>
              <a:rPr lang="en-US" dirty="0" smtClean="0"/>
              <a:t>You’re done!</a:t>
            </a:r>
            <a:endParaRPr lang="en-US" dirty="0"/>
          </a:p>
        </p:txBody>
      </p:sp>
      <p:sp>
        <p:nvSpPr>
          <p:cNvPr id="3" name="Slide Number Placeholder 2"/>
          <p:cNvSpPr>
            <a:spLocks noGrp="1"/>
          </p:cNvSpPr>
          <p:nvPr>
            <p:ph type="sldNum" sz="quarter" idx="11"/>
          </p:nvPr>
        </p:nvSpPr>
        <p:spPr/>
        <p:txBody>
          <a:bodyPr/>
          <a:lstStyle/>
          <a:p>
            <a:fld id="{173F9154-291C-425A-A36F-60764B2CA33B}" type="slidenum">
              <a:rPr lang="en-US" smtClean="0"/>
              <a:pPr/>
              <a:t>48</a:t>
            </a:fld>
            <a:endParaRPr lang="en-US"/>
          </a:p>
        </p:txBody>
      </p:sp>
    </p:spTree>
    <p:extLst>
      <p:ext uri="{BB962C8B-B14F-4D97-AF65-F5344CB8AC3E}">
        <p14:creationId xmlns:p14="http://schemas.microsoft.com/office/powerpoint/2010/main" val="3213305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pPr marL="0" indent="0">
              <a:buNone/>
            </a:pPr>
            <a:r>
              <a:rPr lang="en-US" dirty="0" smtClean="0"/>
              <a:t>Layout</a:t>
            </a:r>
          </a:p>
          <a:p>
            <a:pPr lvl="1"/>
            <a:r>
              <a:rPr lang="en-US" dirty="0" smtClean="0"/>
              <a:t>Creating footprints</a:t>
            </a:r>
          </a:p>
          <a:p>
            <a:pPr lvl="1"/>
            <a:r>
              <a:rPr lang="en-US" dirty="0" smtClean="0"/>
              <a:t>Connecting footprints to parts</a:t>
            </a:r>
          </a:p>
          <a:p>
            <a:pPr lvl="1"/>
            <a:r>
              <a:rPr lang="en-US" dirty="0" smtClean="0"/>
              <a:t>Creating Board Layout</a:t>
            </a:r>
          </a:p>
          <a:p>
            <a:pPr lvl="1"/>
            <a:r>
              <a:rPr lang="en-US" dirty="0" err="1" smtClean="0"/>
              <a:t>Autorouter</a:t>
            </a:r>
            <a:endParaRPr lang="en-US" dirty="0" smtClean="0"/>
          </a:p>
          <a:p>
            <a:pPr lvl="1"/>
            <a:endParaRPr lang="en-US" dirty="0" smtClean="0"/>
          </a:p>
          <a:p>
            <a:endParaRPr lang="en-US" dirty="0" smtClean="0"/>
          </a:p>
          <a:p>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5</a:t>
            </a:fld>
            <a:endParaRPr lang="en-US"/>
          </a:p>
        </p:txBody>
      </p:sp>
    </p:spTree>
    <p:extLst>
      <p:ext uri="{BB962C8B-B14F-4D97-AF65-F5344CB8AC3E}">
        <p14:creationId xmlns:p14="http://schemas.microsoft.com/office/powerpoint/2010/main" val="228322664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Libraries</a:t>
            </a:r>
            <a:endParaRPr lang="en-US" dirty="0"/>
          </a:p>
        </p:txBody>
      </p:sp>
      <p:sp>
        <p:nvSpPr>
          <p:cNvPr id="3" name="Content Placeholder 2"/>
          <p:cNvSpPr>
            <a:spLocks noGrp="1"/>
          </p:cNvSpPr>
          <p:nvPr>
            <p:ph idx="1"/>
          </p:nvPr>
        </p:nvSpPr>
        <p:spPr/>
        <p:txBody>
          <a:bodyPr/>
          <a:lstStyle/>
          <a:p>
            <a:r>
              <a:rPr lang="en-US" dirty="0" smtClean="0"/>
              <a:t>The libraries we create in PADS schematic and layout are seen by both tools</a:t>
            </a:r>
          </a:p>
          <a:p>
            <a:r>
              <a:rPr lang="en-US" dirty="0" smtClean="0"/>
              <a:t>Since in a previous tutorial we created a library (see Schematic tutorial) we can simply add the library here (library manager tool stays the same between schematic and layout) </a:t>
            </a:r>
          </a:p>
        </p:txBody>
      </p:sp>
      <p:sp>
        <p:nvSpPr>
          <p:cNvPr id="4" name="Slide Number Placeholder 3"/>
          <p:cNvSpPr>
            <a:spLocks noGrp="1"/>
          </p:cNvSpPr>
          <p:nvPr>
            <p:ph type="sldNum" sz="quarter" idx="11"/>
          </p:nvPr>
        </p:nvSpPr>
        <p:spPr/>
        <p:txBody>
          <a:bodyPr/>
          <a:lstStyle/>
          <a:p>
            <a:fld id="{173F9154-291C-425A-A36F-60764B2CA33B}" type="slidenum">
              <a:rPr lang="en-US" smtClean="0"/>
              <a:pPr/>
              <a:t>6</a:t>
            </a:fld>
            <a:endParaRPr lang="en-US"/>
          </a:p>
        </p:txBody>
      </p:sp>
    </p:spTree>
    <p:extLst>
      <p:ext uri="{BB962C8B-B14F-4D97-AF65-F5344CB8AC3E}">
        <p14:creationId xmlns:p14="http://schemas.microsoft.com/office/powerpoint/2010/main" val="836073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a Library</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7</a:t>
            </a:fld>
            <a:endParaRPr lang="en-US"/>
          </a:p>
        </p:txBody>
      </p:sp>
      <p:pic>
        <p:nvPicPr>
          <p:cNvPr id="7"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49350" y="1799931"/>
            <a:ext cx="7467600" cy="4049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149349" y="2908300"/>
            <a:ext cx="1536701" cy="9525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174232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81100" y="838200"/>
            <a:ext cx="7239000" cy="1143000"/>
          </a:xfrm>
        </p:spPr>
        <p:txBody>
          <a:bodyPr>
            <a:normAutofit fontScale="90000"/>
          </a:bodyPr>
          <a:lstStyle/>
          <a:p>
            <a:r>
              <a:rPr lang="en-US" dirty="0" smtClean="0"/>
              <a:t>Use “Manage Lib. List” then click “add” and locate the library to add it to PADS</a:t>
            </a:r>
            <a:endParaRPr lang="en-US" dirty="0"/>
          </a:p>
        </p:txBody>
      </p:sp>
      <p:sp>
        <p:nvSpPr>
          <p:cNvPr id="4" name="Slide Number Placeholder 3"/>
          <p:cNvSpPr>
            <a:spLocks noGrp="1"/>
          </p:cNvSpPr>
          <p:nvPr>
            <p:ph type="sldNum" sz="quarter" idx="12"/>
          </p:nvPr>
        </p:nvSpPr>
        <p:spPr/>
        <p:txBody>
          <a:bodyPr/>
          <a:lstStyle/>
          <a:p>
            <a:fld id="{173F9154-291C-425A-A36F-60764B2CA33B}" type="slidenum">
              <a:rPr lang="en-US" smtClean="0"/>
              <a:pPr/>
              <a:t>8</a:t>
            </a:fld>
            <a:endParaRPr lang="en-US"/>
          </a:p>
        </p:txBody>
      </p:sp>
      <p:pic>
        <p:nvPicPr>
          <p:cNvPr id="9"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150402" y="2178050"/>
            <a:ext cx="3157018" cy="438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4"/>
          <p:cNvPicPr>
            <a:picLocks noGrp="1" noChangeAspect="1" noChangeArrowheads="1"/>
          </p:cNvPicPr>
          <p:nvPr>
            <p:ph sz="quarter" idx="14"/>
          </p:nvPr>
        </p:nvPicPr>
        <p:blipFill>
          <a:blip r:embed="rId3">
            <a:extLst>
              <a:ext uri="{28A0092B-C50C-407E-A947-70E740481C1C}">
                <a14:useLocalDpi xmlns:a14="http://schemas.microsoft.com/office/drawing/2010/main" val="0"/>
              </a:ext>
            </a:extLst>
          </a:blip>
          <a:srcRect/>
          <a:stretch>
            <a:fillRect/>
          </a:stretch>
        </p:blipFill>
        <p:spPr bwMode="auto">
          <a:xfrm>
            <a:off x="5111750" y="2063750"/>
            <a:ext cx="3705225" cy="293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2305049" y="2838450"/>
            <a:ext cx="1000125" cy="19050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 name="Rectangle 15"/>
          <p:cNvSpPr/>
          <p:nvPr/>
        </p:nvSpPr>
        <p:spPr>
          <a:xfrm>
            <a:off x="5111750" y="4044950"/>
            <a:ext cx="1000125" cy="190500"/>
          </a:xfrm>
          <a:prstGeom prst="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156602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PCB Decals</a:t>
            </a:r>
            <a:endParaRPr lang="en-US" dirty="0"/>
          </a:p>
        </p:txBody>
      </p:sp>
      <p:sp>
        <p:nvSpPr>
          <p:cNvPr id="3" name="Content Placeholder 2"/>
          <p:cNvSpPr>
            <a:spLocks noGrp="1"/>
          </p:cNvSpPr>
          <p:nvPr>
            <p:ph idx="1"/>
          </p:nvPr>
        </p:nvSpPr>
        <p:spPr/>
        <p:txBody>
          <a:bodyPr/>
          <a:lstStyle/>
          <a:p>
            <a:r>
              <a:rPr lang="en-US" dirty="0" smtClean="0"/>
              <a:t>We can now add a decal to the library we imported</a:t>
            </a:r>
          </a:p>
          <a:p>
            <a:r>
              <a:rPr lang="en-US" dirty="0" smtClean="0"/>
              <a:t>PCB decals are the footprints that will appear on the board for components</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9</a:t>
            </a:fld>
            <a:endParaRPr lang="en-US"/>
          </a:p>
        </p:txBody>
      </p:sp>
      <p:grpSp>
        <p:nvGrpSpPr>
          <p:cNvPr id="11" name="Group 10"/>
          <p:cNvGrpSpPr/>
          <p:nvPr/>
        </p:nvGrpSpPr>
        <p:grpSpPr>
          <a:xfrm>
            <a:off x="1016000" y="3822701"/>
            <a:ext cx="7792902" cy="2730499"/>
            <a:chOff x="1016000" y="3657601"/>
            <a:chExt cx="7792902" cy="2730499"/>
          </a:xfrm>
        </p:grpSpPr>
        <p:sp>
          <p:nvSpPr>
            <p:cNvPr id="6" name="Right Arrow 5"/>
            <p:cNvSpPr/>
            <p:nvPr/>
          </p:nvSpPr>
          <p:spPr>
            <a:xfrm>
              <a:off x="1016000" y="6083300"/>
              <a:ext cx="7792902"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Decal Entry and Footprint Production</a:t>
              </a:r>
              <a:endParaRPr lang="en-US" dirty="0"/>
            </a:p>
          </p:txBody>
        </p:sp>
        <p:grpSp>
          <p:nvGrpSpPr>
            <p:cNvPr id="10" name="Group 9"/>
            <p:cNvGrpSpPr/>
            <p:nvPr/>
          </p:nvGrpSpPr>
          <p:grpSpPr>
            <a:xfrm>
              <a:off x="1118259" y="3657601"/>
              <a:ext cx="7690643" cy="2463284"/>
              <a:chOff x="1118259" y="3657601"/>
              <a:chExt cx="7690643" cy="2463284"/>
            </a:xfrm>
          </p:grpSpPr>
          <p:grpSp>
            <p:nvGrpSpPr>
              <p:cNvPr id="5" name="Group 4"/>
              <p:cNvGrpSpPr/>
              <p:nvPr/>
            </p:nvGrpSpPr>
            <p:grpSpPr>
              <a:xfrm>
                <a:off x="1118259" y="3657601"/>
                <a:ext cx="7690643" cy="2178050"/>
                <a:chOff x="714375" y="4029074"/>
                <a:chExt cx="8639968" cy="2352676"/>
              </a:xfrm>
            </p:grpSpPr>
            <p:pic>
              <p:nvPicPr>
                <p:cNvPr id="1026" name="Picture 2" descr="http://www.bluewatersys.com/wp-content/uploads/2009/05/qfn1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75" y="4029075"/>
                  <a:ext cx="2857500" cy="235267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2602" y="4029074"/>
                  <a:ext cx="2324997" cy="2352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descr="http://www.proto-advantage.com/store/images/PRODUCTS/PA0060_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3499" y="4029074"/>
                  <a:ext cx="2940844" cy="2352675"/>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TextBox 6"/>
              <p:cNvSpPr txBox="1"/>
              <p:nvPr/>
            </p:nvSpPr>
            <p:spPr>
              <a:xfrm>
                <a:off x="1118259" y="5751553"/>
                <a:ext cx="1138710" cy="369332"/>
              </a:xfrm>
              <a:prstGeom prst="rect">
                <a:avLst/>
              </a:prstGeom>
              <a:noFill/>
            </p:spPr>
            <p:txBody>
              <a:bodyPr wrap="none" rtlCol="0">
                <a:spAutoFit/>
              </a:bodyPr>
              <a:lstStyle/>
              <a:p>
                <a:r>
                  <a:rPr lang="en-US" dirty="0" smtClean="0"/>
                  <a:t>Datasheet</a:t>
                </a:r>
                <a:endParaRPr lang="en-US" dirty="0"/>
              </a:p>
            </p:txBody>
          </p:sp>
          <p:sp>
            <p:nvSpPr>
              <p:cNvPr id="8" name="TextBox 7"/>
              <p:cNvSpPr txBox="1"/>
              <p:nvPr/>
            </p:nvSpPr>
            <p:spPr>
              <a:xfrm>
                <a:off x="4292249" y="5751553"/>
                <a:ext cx="1240404" cy="369332"/>
              </a:xfrm>
              <a:prstGeom prst="rect">
                <a:avLst/>
              </a:prstGeom>
              <a:noFill/>
            </p:spPr>
            <p:txBody>
              <a:bodyPr wrap="none" rtlCol="0">
                <a:spAutoFit/>
              </a:bodyPr>
              <a:lstStyle/>
              <a:p>
                <a:r>
                  <a:rPr lang="en-US" dirty="0" smtClean="0"/>
                  <a:t>Design tool</a:t>
                </a:r>
                <a:endParaRPr lang="en-US" dirty="0"/>
              </a:p>
            </p:txBody>
          </p:sp>
          <p:sp>
            <p:nvSpPr>
              <p:cNvPr id="9" name="TextBox 8"/>
              <p:cNvSpPr txBox="1"/>
              <p:nvPr/>
            </p:nvSpPr>
            <p:spPr>
              <a:xfrm>
                <a:off x="7500044" y="5751553"/>
                <a:ext cx="1227580" cy="369332"/>
              </a:xfrm>
              <a:prstGeom prst="rect">
                <a:avLst/>
              </a:prstGeom>
              <a:noFill/>
            </p:spPr>
            <p:txBody>
              <a:bodyPr wrap="none" rtlCol="0">
                <a:spAutoFit/>
              </a:bodyPr>
              <a:lstStyle/>
              <a:p>
                <a:r>
                  <a:rPr lang="en-US" dirty="0" smtClean="0"/>
                  <a:t>Fabrication</a:t>
                </a:r>
                <a:endParaRPr lang="en-US" dirty="0"/>
              </a:p>
            </p:txBody>
          </p:sp>
        </p:grpSp>
      </p:grpSp>
    </p:spTree>
    <p:extLst>
      <p:ext uri="{BB962C8B-B14F-4D97-AF65-F5344CB8AC3E}">
        <p14:creationId xmlns:p14="http://schemas.microsoft.com/office/powerpoint/2010/main" val="30478197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LPVLSI_PPT_TEMPLATE">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10262</TotalTime>
  <Words>2090</Words>
  <Application>Microsoft Macintosh PowerPoint</Application>
  <PresentationFormat>On-screen Show (4:3)</PresentationFormat>
  <Paragraphs>281</Paragraphs>
  <Slides>48</Slides>
  <Notes>4</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RLPVLSI_PPT_TEMPLATE</vt:lpstr>
      <vt:lpstr>Designing Printed Circuit Boards – PADS Layout Flow</vt:lpstr>
      <vt:lpstr>Revision History</vt:lpstr>
      <vt:lpstr>Overview</vt:lpstr>
      <vt:lpstr>Layout</vt:lpstr>
      <vt:lpstr>Outline</vt:lpstr>
      <vt:lpstr>Libraries</vt:lpstr>
      <vt:lpstr>Add a Library</vt:lpstr>
      <vt:lpstr>Use “Manage Lib. List” then click “add” and locate the library to add it to PADS</vt:lpstr>
      <vt:lpstr>PCB Decals</vt:lpstr>
      <vt:lpstr>Create a new PCB decal in the library</vt:lpstr>
      <vt:lpstr>From the part data sheet we find the suggested layout</vt:lpstr>
      <vt:lpstr>Open the drafting toolbar to begin drawing your part</vt:lpstr>
      <vt:lpstr>Decal Wizard</vt:lpstr>
      <vt:lpstr>Once complete save the decal and return to the parts editor  </vt:lpstr>
      <vt:lpstr>Assigning PCB decal to its schematic Part </vt:lpstr>
      <vt:lpstr>PowerPoint Presentation</vt:lpstr>
      <vt:lpstr>Go back to your schematic (from previous tutorial)</vt:lpstr>
      <vt:lpstr>Layout</vt:lpstr>
      <vt:lpstr>Open up a new layout and import the netlist</vt:lpstr>
      <vt:lpstr>Let’s make life easier</vt:lpstr>
      <vt:lpstr>Disperse the components </vt:lpstr>
      <vt:lpstr>Drawing a 2”x2” board outline </vt:lpstr>
      <vt:lpstr>The Origin</vt:lpstr>
      <vt:lpstr>Let’s change the origin</vt:lpstr>
      <vt:lpstr>Design Rules</vt:lpstr>
      <vt:lpstr>Let’s set the design rules </vt:lpstr>
      <vt:lpstr>Clearance and Width Suggestion for Typical Signal Trace</vt:lpstr>
      <vt:lpstr>Dynamic Rule Checker (DRC)</vt:lpstr>
      <vt:lpstr>Let’s turn on the DRC</vt:lpstr>
      <vt:lpstr>Change the grid</vt:lpstr>
      <vt:lpstr>Set the number of layers </vt:lpstr>
      <vt:lpstr>Placing components on the board</vt:lpstr>
      <vt:lpstr>Helpful tips</vt:lpstr>
      <vt:lpstr>Board Documentation</vt:lpstr>
      <vt:lpstr>Let’s move some documentation</vt:lpstr>
      <vt:lpstr>Change the via shape</vt:lpstr>
      <vt:lpstr>Editing Vias</vt:lpstr>
      <vt:lpstr>Changing the Via Pad Stack</vt:lpstr>
      <vt:lpstr>Signing the board</vt:lpstr>
      <vt:lpstr>Copper Pours (Planes)</vt:lpstr>
      <vt:lpstr>Performing Copper Pours</vt:lpstr>
      <vt:lpstr>Performing Copper Pours</vt:lpstr>
      <vt:lpstr>Autorouting</vt:lpstr>
      <vt:lpstr>Autorouting</vt:lpstr>
      <vt:lpstr>Filling Copper Pours</vt:lpstr>
      <vt:lpstr>Design Verification</vt:lpstr>
      <vt:lpstr>Running Verification</vt:lpstr>
      <vt:lpstr>You’re done!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amk5vx</dc:creator>
  <cp:lastModifiedBy>Divya Akella kamakshi</cp:lastModifiedBy>
  <cp:revision>123</cp:revision>
  <cp:lastPrinted>2011-09-12T21:41:37Z</cp:lastPrinted>
  <dcterms:created xsi:type="dcterms:W3CDTF">2012-04-26T20:08:20Z</dcterms:created>
  <dcterms:modified xsi:type="dcterms:W3CDTF">2013-05-28T01:34:31Z</dcterms:modified>
</cp:coreProperties>
</file>